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Caveat" pitchFamily="2" charset="77"/>
      <p:regular r:id="rId26"/>
      <p:bold r:id="rId27"/>
    </p:embeddedFont>
    <p:embeddedFont>
      <p:font typeface="Source Sans Pro" panose="020B0503030403020204" pitchFamily="34" charset="0"/>
      <p:regular r:id="rId28"/>
      <p:bold r:id="rId29"/>
      <p:italic r:id="rId30"/>
      <p:boldItalic r:id="rId31"/>
    </p:embeddedFont>
    <p:embeddedFont>
      <p:font typeface="Trebuchet MS" panose="020B0703020202090204" pitchFamily="34" charset="0"/>
      <p:regular r:id="rId32"/>
      <p:bold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bfi.uchicago.edu/wp-content/uploads/BFI_WP_202046.pdf" TargetMode="External"/><Relationship Id="rId3" Type="http://schemas.openxmlformats.org/officeDocument/2006/relationships/hyperlink" Target="https://www.nwea.org/content/uploads/2020/05/Collaborative-Brief_Covid19-Slide-APR20.pdf" TargetMode="External"/><Relationship Id="rId7" Type="http://schemas.openxmlformats.org/officeDocument/2006/relationships/hyperlink" Target="https://www.feedingamerica.org/sites/default/files/2020-04/Brief_Impact%20of%20Covid%20on%20Child%20Food%20Insecurity%204.22.20.pdf" TargetMode="External"/><Relationship Id="rId12" Type="http://schemas.openxmlformats.org/officeDocument/2006/relationships/hyperlink" Target="https://dontforgetthebubbles.com/evidence-summary-paediatric-covid-19-literatur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npr.org/2020/05/14/855641420/with-school-buildings-closed-children-s-mental-health-is-suffering" TargetMode="External"/><Relationship Id="rId11" Type="http://schemas.openxmlformats.org/officeDocument/2006/relationships/hyperlink" Target="https://www.newscientist.com/article/2241771-coronavirus-what-does-evidence-say-about-schools-reopening/" TargetMode="External"/><Relationship Id="rId5" Type="http://schemas.openxmlformats.org/officeDocument/2006/relationships/hyperlink" Target="https://www.bbc.com/future/article/20200603-how-covid-19-is-changing-the-worlds-children" TargetMode="External"/><Relationship Id="rId10" Type="http://schemas.openxmlformats.org/officeDocument/2006/relationships/hyperlink" Target="https://www.cdc.gov/ncbddd/autism/addm.html#:~:text=CDC%20estimates%20that%20about%201,the%20United%20States%20during%202016." TargetMode="External"/><Relationship Id="rId4" Type="http://schemas.openxmlformats.org/officeDocument/2006/relationships/hyperlink" Target="https://news.gallup.com/poll/312605/parents-say-covid-harming-child-mental-health.aspx" TargetMode="External"/><Relationship Id="rId9" Type="http://schemas.openxmlformats.org/officeDocument/2006/relationships/hyperlink" Target="https://www.edweek.org/ew/articles/2020/03/31/as-schools-close-to-coronavirus-special-educator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iwheel.com/work/bibliography/9104665"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iwheel.com/work/bibliography/9276810" TargetMode="External"/><Relationship Id="rId5" Type="http://schemas.openxmlformats.org/officeDocument/2006/relationships/hyperlink" Target="http://sciwheel.com/work/bibliography/9128053" TargetMode="External"/><Relationship Id="rId4" Type="http://schemas.openxmlformats.org/officeDocument/2006/relationships/hyperlink" Target="http://sciwheel.com/work/bibliography/9290938"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coronavirus/2019-ncov/hcp/non-us-settings/emergency-considerations-pp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iwheel.com/work/bibliography/900642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8a2b45567c_6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8a2b45567c_6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2"/>
              </a:buClr>
              <a:buSzPts val="1100"/>
              <a:buFont typeface="Arial"/>
              <a:buNone/>
            </a:pPr>
            <a:r>
              <a:rPr lang="en"/>
              <a:t>On each slide you will find illustrative examples </a:t>
            </a:r>
            <a:endParaRPr/>
          </a:p>
          <a:p>
            <a:pPr marL="0" lvl="0" indent="0" algn="l" rtl="0">
              <a:spcBef>
                <a:spcPts val="600"/>
              </a:spcBef>
              <a:spcAft>
                <a:spcPts val="0"/>
              </a:spcAft>
              <a:buClr>
                <a:schemeClr val="dk2"/>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8ca876445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8ca876445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ca876445d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8ca876445d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8ca876445d_4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8ca876445d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8ca876445d_4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8ca876445d_4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8ca876445d_4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8ca876445d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ca876445d_4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8ca876445d_4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8ca876445d_4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8ca876445d_4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ca876445d_4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ca876445d_4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8ca876445d_4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8ca876445d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916bbdd1d_1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916bbdd1d_1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rPr>
              <a:t>(For example, 6 feet distance is safer than 5 which is safer than 4; wearing masks 90% of the time is better than 70% of the time)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8c42068c1e_2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8c42068c1e_2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8a1d8e0506_5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8a1d8e0506_5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8c504362e0_3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8c504362e0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c42068c1e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c42068c1e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Kuhfeld and Tarasawa. (2020). </a:t>
            </a:r>
            <a:r>
              <a:rPr lang="en" i="1"/>
              <a:t>The COVID-19 slide: What summer learning loss can tell us about the potential impact of school closure on student academic achievement. Collaborative for Student Growth</a:t>
            </a:r>
            <a:r>
              <a:rPr lang="en"/>
              <a:t>. </a:t>
            </a:r>
            <a:r>
              <a:rPr lang="en" u="sng">
                <a:hlinkClick r:id="rId3"/>
              </a:rPr>
              <a:t>https://www.nwea.org/content/uploads/2020/05/Collaborative-Brief_Covid19-Slide-APR20.pdf</a:t>
            </a:r>
            <a:endParaRPr/>
          </a:p>
          <a:p>
            <a:pPr marL="457200" lvl="0" indent="-298450" algn="l" rtl="0">
              <a:spcBef>
                <a:spcPts val="0"/>
              </a:spcBef>
              <a:spcAft>
                <a:spcPts val="0"/>
              </a:spcAft>
              <a:buSzPts val="1100"/>
              <a:buAutoNum type="arabicPeriod"/>
            </a:pPr>
            <a:r>
              <a:rPr lang="en">
                <a:highlight>
                  <a:schemeClr val="lt1"/>
                </a:highlight>
              </a:rPr>
              <a:t>Calderon. (2020). “U.S. Parents Say COVID-19 Harming Child's Mental Health” </a:t>
            </a:r>
            <a:r>
              <a:rPr lang="en" i="1">
                <a:highlight>
                  <a:schemeClr val="lt1"/>
                </a:highlight>
              </a:rPr>
              <a:t>Gallup</a:t>
            </a:r>
            <a:r>
              <a:rPr lang="en">
                <a:highlight>
                  <a:schemeClr val="lt1"/>
                </a:highlight>
              </a:rPr>
              <a:t>. </a:t>
            </a:r>
            <a:r>
              <a:rPr lang="en" u="sng">
                <a:hlinkClick r:id="rId4"/>
              </a:rPr>
              <a:t>https://news.gallup.com/poll/312605/parents-say-covid-harming-child-mental-health.aspx</a:t>
            </a:r>
            <a:endParaRPr/>
          </a:p>
          <a:p>
            <a:pPr marL="457200" lvl="0" indent="-298450" algn="l" rtl="0">
              <a:spcBef>
                <a:spcPts val="0"/>
              </a:spcBef>
              <a:spcAft>
                <a:spcPts val="0"/>
              </a:spcAft>
              <a:buSzPts val="1100"/>
              <a:buAutoNum type="arabicPeriod"/>
            </a:pPr>
            <a:r>
              <a:rPr lang="en"/>
              <a:t>Robson. (2020). “From their academic success to their social skills and mental health, the pandemic is a crisis for today’s children – and the fallout may follow them for the rest of their lives.” </a:t>
            </a:r>
            <a:r>
              <a:rPr lang="en" i="1"/>
              <a:t>BBC</a:t>
            </a:r>
            <a:r>
              <a:rPr lang="en"/>
              <a:t>. </a:t>
            </a:r>
            <a:r>
              <a:rPr lang="en" u="sng">
                <a:hlinkClick r:id="rId5"/>
              </a:rPr>
              <a:t>https://www.bbc.com/future/article/20200603-how-covid-19-is-changing-the-worlds-children</a:t>
            </a:r>
            <a:endParaRPr/>
          </a:p>
          <a:p>
            <a:pPr marL="457200" lvl="0" indent="-298450" algn="l" rtl="0">
              <a:spcBef>
                <a:spcPts val="0"/>
              </a:spcBef>
              <a:spcAft>
                <a:spcPts val="0"/>
              </a:spcAft>
              <a:buSzPts val="1100"/>
              <a:buAutoNum type="arabicPeriod"/>
            </a:pPr>
            <a:r>
              <a:rPr lang="en"/>
              <a:t>Kamenetz. (2020). “With School Buildings Closed, Children’s Mental Health Is Suffering.” </a:t>
            </a:r>
            <a:r>
              <a:rPr lang="en" i="1"/>
              <a:t>NPR</a:t>
            </a:r>
            <a:r>
              <a:rPr lang="en"/>
              <a:t>. </a:t>
            </a:r>
            <a:r>
              <a:rPr lang="en" u="sng">
                <a:hlinkClick r:id="rId6"/>
              </a:rPr>
              <a:t>https://www.npr.org/2020/05/14/855641420/with-school-buildings-closed-children-s-mental-health-is-suffering</a:t>
            </a:r>
            <a:endParaRPr/>
          </a:p>
          <a:p>
            <a:pPr marL="457200" lvl="0" indent="-298450" algn="l" rtl="0">
              <a:spcBef>
                <a:spcPts val="0"/>
              </a:spcBef>
              <a:spcAft>
                <a:spcPts val="0"/>
              </a:spcAft>
              <a:buSzPts val="1100"/>
              <a:buAutoNum type="arabicPeriod"/>
            </a:pPr>
            <a:r>
              <a:rPr lang="en"/>
              <a:t>Feeding America. (2020). “The Impact of the Coronavirus on Child Food Insecurity.” </a:t>
            </a:r>
            <a:r>
              <a:rPr lang="en" i="1"/>
              <a:t>Feeding America. </a:t>
            </a:r>
            <a:r>
              <a:rPr lang="en" u="sng">
                <a:hlinkClick r:id="rId7"/>
              </a:rPr>
              <a:t>https://www.feedingamerica.org/sites/default/files/2020-04/Brief_Impact%20of%20Covid%20on%20Child%20Food%20Insecurity%204.22.20.pdf</a:t>
            </a:r>
            <a:endParaRPr/>
          </a:p>
          <a:p>
            <a:pPr marL="457200" lvl="0" indent="-298450" algn="l" rtl="0">
              <a:spcBef>
                <a:spcPts val="0"/>
              </a:spcBef>
              <a:spcAft>
                <a:spcPts val="0"/>
              </a:spcAft>
              <a:buSzPts val="1100"/>
              <a:buAutoNum type="arabicPeriod"/>
            </a:pPr>
            <a:r>
              <a:rPr lang="en"/>
              <a:t>Dingel, Patterson, and Vavra. (2020).Childcare Obligations Will Constrain Many Workers When Reopening the US Economy. </a:t>
            </a:r>
            <a:r>
              <a:rPr lang="en" i="1"/>
              <a:t>Becker Friedman Institute for Economics at The University of Chicago</a:t>
            </a:r>
            <a:r>
              <a:rPr lang="en"/>
              <a:t>. </a:t>
            </a:r>
            <a:r>
              <a:rPr lang="en" u="sng">
                <a:hlinkClick r:id="rId8"/>
              </a:rPr>
              <a:t>https://bfi.uchicago.edu/wp-content/uploads/BFI_WP_202046.pdf</a:t>
            </a:r>
            <a:endParaRPr/>
          </a:p>
          <a:p>
            <a:pPr marL="457200" lvl="0" indent="-298450" algn="l" rtl="0">
              <a:spcBef>
                <a:spcPts val="0"/>
              </a:spcBef>
              <a:spcAft>
                <a:spcPts val="0"/>
              </a:spcAft>
              <a:buSzPts val="1100"/>
              <a:buAutoNum type="arabicPeriod"/>
            </a:pPr>
            <a:r>
              <a:rPr lang="en"/>
              <a:t>Mitchell. (2020). “As Schools Close to Coronavirus, Special Educators Turn to Tele-Therapy.” </a:t>
            </a:r>
            <a:r>
              <a:rPr lang="en" i="1"/>
              <a:t>Education Week</a:t>
            </a:r>
            <a:r>
              <a:rPr lang="en"/>
              <a:t>. </a:t>
            </a:r>
            <a:r>
              <a:rPr lang="en" u="sng">
                <a:hlinkClick r:id="rId9"/>
              </a:rPr>
              <a:t>https://www.edweek.org/ew/articles/2020/03/31/as-schools-close-to-coronavirus-special-educators.html</a:t>
            </a:r>
            <a:endParaRPr/>
          </a:p>
          <a:p>
            <a:pPr marL="457200" lvl="0" indent="-298450" algn="l" rtl="0">
              <a:spcBef>
                <a:spcPts val="0"/>
              </a:spcBef>
              <a:spcAft>
                <a:spcPts val="0"/>
              </a:spcAft>
              <a:buSzPts val="1100"/>
              <a:buAutoNum type="arabicPeriod"/>
            </a:pPr>
            <a:r>
              <a:rPr lang="en"/>
              <a:t>National Center on Birth Defects and Developmental Disabilities. (2020). “Autism and Developmental Disabilities Monitoring (ADDM) Network.” </a:t>
            </a:r>
            <a:r>
              <a:rPr lang="en" i="1"/>
              <a:t>Centers for Disease Control and Prevention</a:t>
            </a:r>
            <a:r>
              <a:rPr lang="en"/>
              <a:t>. </a:t>
            </a:r>
            <a:r>
              <a:rPr lang="en" u="sng">
                <a:hlinkClick r:id="rId10"/>
              </a:rPr>
              <a:t>https://www.cdc.gov/ncbddd/autism/addm.html#:~:text=CDC%20estimates%20that%20about%201,the%20United%20States%20during%202016.</a:t>
            </a:r>
            <a:endParaRPr/>
          </a:p>
          <a:p>
            <a:pPr marL="457200" lvl="0" indent="-298450" algn="l" rtl="0">
              <a:spcBef>
                <a:spcPts val="0"/>
              </a:spcBef>
              <a:spcAft>
                <a:spcPts val="0"/>
              </a:spcAft>
              <a:buSzPts val="1100"/>
              <a:buAutoNum type="arabicPeriod"/>
            </a:pPr>
            <a:r>
              <a:rPr lang="en"/>
              <a:t>Wilson. (2020). Coronavirus: What does evidence say about schools reopening? Retrieved from </a:t>
            </a:r>
            <a:r>
              <a:rPr lang="en" u="sng">
                <a:hlinkClick r:id="rId11"/>
              </a:rPr>
              <a:t>https://www.newscientist.com/article/2241771-coronavirus-what-does-evidence-say-about-schools-reopening/</a:t>
            </a:r>
            <a:r>
              <a:rPr lang="en"/>
              <a:t>; Boast, Munro, and Goldstein. (2020). </a:t>
            </a:r>
            <a:r>
              <a:rPr lang="en" i="1"/>
              <a:t>An Evidence Summary of Paediatric COVID-19 Literature</a:t>
            </a:r>
            <a:r>
              <a:rPr lang="en"/>
              <a:t>. Don’t Forget the Bubbles. Retrieved from </a:t>
            </a:r>
            <a:r>
              <a:rPr lang="en" u="sng">
                <a:hlinkClick r:id="rId12"/>
              </a:rPr>
              <a:t>https://dontforgetthebubbles.com/evidence-summary-paediatric-covid-19-literature/</a:t>
            </a:r>
            <a:r>
              <a:rPr lang="en"/>
              <a:t>; </a:t>
            </a:r>
            <a:r>
              <a:rPr lang="en">
                <a:highlight>
                  <a:schemeClr val="lt1"/>
                </a:highlight>
              </a:rPr>
              <a:t>Boulad, F., Kamboj, M., Bouvier, N., Mauguen, A., &amp; Kung, A. L. (2020). COVID-19 in Children With Cancer in New York City. </a:t>
            </a:r>
            <a:r>
              <a:rPr lang="en" i="1">
                <a:highlight>
                  <a:schemeClr val="lt1"/>
                </a:highlight>
              </a:rPr>
              <a:t>JAMA Oncology</a:t>
            </a:r>
            <a:r>
              <a:rPr lang="en">
                <a:highlight>
                  <a:schemeClr val="lt1"/>
                </a:highlight>
              </a:rPr>
              <a:t>.</a:t>
            </a:r>
            <a:r>
              <a:rPr lang="en"/>
              <a:t>; </a:t>
            </a:r>
            <a:r>
              <a:rPr lang="en">
                <a:highlight>
                  <a:schemeClr val="lt1"/>
                </a:highlight>
              </a:rPr>
              <a:t>Li, W., Zhang, B., Lu, J., Liu, S., Chang, Z., Cao, P., ... &amp; Chen, J. (2020). The characteristics of household transmission of COVID-19. </a:t>
            </a:r>
            <a:r>
              <a:rPr lang="en" i="1">
                <a:highlight>
                  <a:schemeClr val="lt1"/>
                </a:highlight>
              </a:rPr>
              <a:t>Clinical Infectious Diseases</a:t>
            </a:r>
            <a:r>
              <a:rPr lang="en">
                <a:highlight>
                  <a:schemeClr val="lt1"/>
                </a:highlight>
              </a:rPr>
              <a:t>.</a:t>
            </a:r>
            <a:r>
              <a:rPr lang="en"/>
              <a:t>; </a:t>
            </a:r>
            <a:r>
              <a:rPr lang="en">
                <a:highlight>
                  <a:schemeClr val="lt1"/>
                </a:highlight>
              </a:rPr>
              <a:t>Lee, B., &amp; Raszka, W. V. (2020). COVID-19 Transmission and Children: The Child is Not to Blame. </a:t>
            </a:r>
            <a:r>
              <a:rPr lang="en" i="1">
                <a:highlight>
                  <a:schemeClr val="lt1"/>
                </a:highlight>
              </a:rPr>
              <a:t>Pediatrics</a:t>
            </a:r>
            <a:r>
              <a:rPr lang="en">
                <a:highlight>
                  <a:schemeClr val="lt1"/>
                </a:highlight>
              </a:rPr>
              <a:t>.</a:t>
            </a:r>
            <a:r>
              <a:rPr lang="en"/>
              <a:t>; </a:t>
            </a:r>
            <a:r>
              <a:rPr lang="en">
                <a:highlight>
                  <a:schemeClr val="lt1"/>
                </a:highlight>
              </a:rPr>
              <a:t>Munro, A. P., &amp; Faust, S. N. (2020). Children are not COVID-19 super spreaders: time to go back to school. </a:t>
            </a:r>
            <a:r>
              <a:rPr lang="en" i="1">
                <a:highlight>
                  <a:schemeClr val="lt1"/>
                </a:highlight>
              </a:rPr>
              <a:t>Archives of Disease in Childhood</a:t>
            </a:r>
            <a:r>
              <a:rPr lang="en">
                <a:highlight>
                  <a:schemeClr val="lt1"/>
                </a:highlight>
              </a:rPr>
              <a:t>.</a:t>
            </a:r>
            <a:r>
              <a:rPr lang="en"/>
              <a:t>; </a:t>
            </a:r>
            <a:r>
              <a:rPr lang="en">
                <a:highlight>
                  <a:schemeClr val="lt1"/>
                </a:highlight>
              </a:rPr>
              <a:t>Ludvigsson, J. F. (2020). Children are unlikely to be the main drivers of the COVID‐19 pandemic–a systematic review. </a:t>
            </a:r>
            <a:r>
              <a:rPr lang="en" i="1">
                <a:highlight>
                  <a:schemeClr val="lt1"/>
                </a:highlight>
              </a:rPr>
              <a:t>Acta Paediatrica</a:t>
            </a:r>
            <a:r>
              <a:rPr lang="en">
                <a:highlight>
                  <a:schemeClr val="lt1"/>
                </a:highlight>
              </a:rPr>
              <a:t>.; Ludvigsson, J. F. (2020). Systematic review of COVID‐19 in children shows milder cases and a better prognosis than adults. </a:t>
            </a:r>
            <a:r>
              <a:rPr lang="en" i="1">
                <a:highlight>
                  <a:schemeClr val="lt1"/>
                </a:highlight>
              </a:rPr>
              <a:t>Acta Paediatrica</a:t>
            </a:r>
            <a:r>
              <a:rPr lang="en">
                <a:highlight>
                  <a:schemeClr val="lt1"/>
                </a:highlight>
              </a:rPr>
              <a:t>, </a:t>
            </a:r>
            <a:r>
              <a:rPr lang="en" i="1">
                <a:highlight>
                  <a:schemeClr val="lt1"/>
                </a:highlight>
              </a:rPr>
              <a:t>109</a:t>
            </a:r>
            <a:r>
              <a:rPr lang="en">
                <a:highlight>
                  <a:schemeClr val="lt1"/>
                </a:highlight>
              </a:rPr>
              <a:t>(6), 1088-1095.</a:t>
            </a:r>
            <a:endParaRPr>
              <a:highlight>
                <a:schemeClr val="lt1"/>
              </a:highlight>
            </a:endParaRPr>
          </a:p>
          <a:p>
            <a:pPr marL="457200" lvl="0" indent="-304800" algn="l" rtl="0">
              <a:spcBef>
                <a:spcPts val="0"/>
              </a:spcBef>
              <a:spcAft>
                <a:spcPts val="0"/>
              </a:spcAft>
              <a:buSzPts val="1200"/>
              <a:buAutoNum type="arabicPeriod"/>
            </a:pPr>
            <a:r>
              <a:rPr lang="en">
                <a:highlight>
                  <a:schemeClr val="lt1"/>
                </a:highlight>
              </a:rPr>
              <a:t>Park, Y. J., Choe, Y. J., Park, O., Park, S. Y., Kim, Y. M., Kim, J., ... &amp; Lee, J. (2020). Contact Tracing during Coronavirus Disease Outbreak, South Korea, 2020. </a:t>
            </a:r>
            <a:r>
              <a:rPr lang="en" i="1">
                <a:highlight>
                  <a:schemeClr val="lt1"/>
                </a:highlight>
              </a:rPr>
              <a:t>Emerging Infectious Diseases, 26</a:t>
            </a:r>
            <a:r>
              <a:rPr lang="en">
                <a:highlight>
                  <a:schemeClr val="lt1"/>
                </a:highlight>
              </a:rPr>
              <a:t>(10).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916bbdd1d_1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916bbdd1d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knowledge base around COVID-19 is rapidly expanding by the day, meaning that our understanding of how the virus is transmitted and the best way to prevent and treat the illness changes rapidly too. Ariadne Labs is keeping up with the current science and using it to inform our work in real-time.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8a2b45567c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8a2b45567c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c42068c1e_2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c42068c1e_2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2"/>
              </a:buClr>
              <a:buSzPts val="1100"/>
              <a:buFont typeface="Arial"/>
              <a:buNone/>
            </a:pPr>
            <a:endParaRPr/>
          </a:p>
          <a:p>
            <a:pPr marL="0" lvl="0" indent="0" algn="l" rtl="0">
              <a:lnSpc>
                <a:spcPct val="115000"/>
              </a:lnSpc>
              <a:spcBef>
                <a:spcPts val="0"/>
              </a:spcBef>
              <a:spcAft>
                <a:spcPts val="0"/>
              </a:spcAft>
              <a:buNone/>
            </a:pPr>
            <a:r>
              <a:rPr lang="en"/>
              <a:t>References:</a:t>
            </a:r>
            <a:endParaRPr/>
          </a:p>
          <a:p>
            <a:pPr marL="457200" lvl="0" indent="-285750" algn="l" rtl="0">
              <a:lnSpc>
                <a:spcPct val="115000"/>
              </a:lnSpc>
              <a:spcBef>
                <a:spcPts val="550"/>
              </a:spcBef>
              <a:spcAft>
                <a:spcPts val="0"/>
              </a:spcAft>
              <a:buSzPts val="900"/>
              <a:buAutoNum type="arabicPeriod"/>
            </a:pPr>
            <a:r>
              <a:rPr lang="en" sz="900">
                <a:solidFill>
                  <a:schemeClr val="dk2"/>
                </a:solidFill>
                <a:uFill>
                  <a:noFill/>
                </a:uFill>
                <a:hlinkClick r:id="rId3"/>
              </a:rPr>
              <a:t>Lyu W, Wehby GL. Community Use Of Face Masks And COVID-19: Evidence From A Natural Experiment Of State Mandates In The US. Health Aff (Millwood). 2020 Jun 16;101377hlthaff202000818.</a:t>
            </a:r>
            <a:endParaRPr sz="900">
              <a:solidFill>
                <a:schemeClr val="dk2"/>
              </a:solidFill>
            </a:endParaRPr>
          </a:p>
          <a:p>
            <a:pPr marL="457200" lvl="0" indent="-285750" algn="l" rtl="0">
              <a:lnSpc>
                <a:spcPct val="115000"/>
              </a:lnSpc>
              <a:spcBef>
                <a:spcPts val="0"/>
              </a:spcBef>
              <a:spcAft>
                <a:spcPts val="0"/>
              </a:spcAft>
              <a:buClr>
                <a:schemeClr val="dk2"/>
              </a:buClr>
              <a:buSzPts val="900"/>
              <a:buAutoNum type="arabicPeriod"/>
            </a:pPr>
            <a:r>
              <a:rPr lang="en" sz="900">
                <a:solidFill>
                  <a:schemeClr val="dk2"/>
                </a:solidFill>
              </a:rPr>
              <a:t> </a:t>
            </a:r>
            <a:r>
              <a:rPr lang="en" sz="900">
                <a:solidFill>
                  <a:schemeClr val="dk2"/>
                </a:solidFill>
                <a:uFill>
                  <a:noFill/>
                </a:uFill>
                <a:hlinkClick r:id="rId4"/>
              </a:rPr>
              <a:t> 	Wang X, Ferro EG, Zhou G, Hashimoto D, Bhatt DL. Association Between Universal Masking in a Health Care System and SARS-CoV-2 Positivity Among Health Care Workers. JAMA. 2020 Jul 14;</a:t>
            </a:r>
            <a:endParaRPr sz="900">
              <a:solidFill>
                <a:schemeClr val="dk2"/>
              </a:solidFill>
            </a:endParaRPr>
          </a:p>
          <a:p>
            <a:pPr marL="457200" lvl="0" indent="-285750" algn="l" rtl="0">
              <a:lnSpc>
                <a:spcPct val="115000"/>
              </a:lnSpc>
              <a:spcBef>
                <a:spcPts val="0"/>
              </a:spcBef>
              <a:spcAft>
                <a:spcPts val="0"/>
              </a:spcAft>
              <a:buClr>
                <a:schemeClr val="dk2"/>
              </a:buClr>
              <a:buSzPts val="900"/>
              <a:buAutoNum type="arabicPeriod"/>
            </a:pPr>
            <a:r>
              <a:rPr lang="en" sz="900">
                <a:solidFill>
                  <a:schemeClr val="dk2"/>
                </a:solidFill>
                <a:uFill>
                  <a:noFill/>
                </a:uFill>
                <a:hlinkClick r:id="rId5"/>
              </a:rPr>
              <a:t>MacIntyre CR, Chughtai AA. A rapid systematic review of the efficacy of face masks and respirators against coronaviruses and other respiratory transmissible viruses for the community, healthcare workers and sick patients. Int J Nurs Stud. 2020 Aug;108:103629.</a:t>
            </a:r>
            <a:endParaRPr sz="900">
              <a:solidFill>
                <a:schemeClr val="dk2"/>
              </a:solidFill>
            </a:endParaRPr>
          </a:p>
          <a:p>
            <a:pPr marL="457200" lvl="0" indent="-285750" algn="l" rtl="0">
              <a:lnSpc>
                <a:spcPct val="115000"/>
              </a:lnSpc>
              <a:spcBef>
                <a:spcPts val="0"/>
              </a:spcBef>
              <a:spcAft>
                <a:spcPts val="0"/>
              </a:spcAft>
              <a:buClr>
                <a:schemeClr val="dk2"/>
              </a:buClr>
              <a:buSzPts val="900"/>
              <a:buAutoNum type="arabicPeriod"/>
            </a:pPr>
            <a:r>
              <a:rPr lang="en" sz="900">
                <a:solidFill>
                  <a:schemeClr val="dk2"/>
                </a:solidFill>
                <a:uFill>
                  <a:noFill/>
                </a:uFill>
                <a:hlinkClick r:id="rId6"/>
              </a:rPr>
              <a:t>Hendrix MJ, Walde C, Findley K, Trotman R. Absence of Apparent Transmission of SARS-CoV-2 from Two Stylists After Exposure at a Hair Salon with a Universal Face Covering Policy — Springfield, Missouri, May 2020. MMWR Morb Mortal Wkly Rep. 2020 Jul 14;69(28).</a:t>
            </a:r>
            <a:endParaRPr sz="900">
              <a:solidFill>
                <a:schemeClr val="dk2"/>
              </a:solidFill>
            </a:endParaRPr>
          </a:p>
          <a:p>
            <a:pPr marL="457200" lvl="0" indent="0" algn="l" rtl="0">
              <a:lnSpc>
                <a:spcPct val="115000"/>
              </a:lnSpc>
              <a:spcBef>
                <a:spcPts val="550"/>
              </a:spcBef>
              <a:spcAft>
                <a:spcPts val="0"/>
              </a:spcAft>
              <a:buNone/>
            </a:pPr>
            <a:endParaRPr sz="900">
              <a:solidFill>
                <a:schemeClr val="dk2"/>
              </a:solidFill>
            </a:endParaRPr>
          </a:p>
          <a:p>
            <a:pPr marL="0" lvl="0" indent="0" algn="l" rtl="0">
              <a:spcBef>
                <a:spcPts val="55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a2b45567c_5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a2b45567c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400">
                <a:solidFill>
                  <a:schemeClr val="dk2"/>
                </a:solidFill>
                <a:latin typeface="Trebuchet MS"/>
                <a:ea typeface="Trebuchet MS"/>
                <a:cs typeface="Trebuchet MS"/>
                <a:sym typeface="Trebuchet MS"/>
              </a:rPr>
              <a:t>References:</a:t>
            </a:r>
            <a:endParaRPr sz="1400">
              <a:solidFill>
                <a:schemeClr val="dk2"/>
              </a:solidFill>
              <a:latin typeface="Trebuchet MS"/>
              <a:ea typeface="Trebuchet MS"/>
              <a:cs typeface="Trebuchet MS"/>
              <a:sym typeface="Trebuchet MS"/>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Bailar, J. C., Burke, D. S., Brosseau, L. M., Cohen, H. J., Gallagher, E. J., &amp; Gensheimber, K. F. (2006). Reusability of facemasks during an influenza pandemic. Institute of Medicine of the National Academies.</a:t>
            </a:r>
            <a:endParaRPr/>
          </a:p>
          <a:p>
            <a:pPr marL="457200" lvl="0" indent="-298450" algn="l" rtl="0">
              <a:spcBef>
                <a:spcPts val="0"/>
              </a:spcBef>
              <a:spcAft>
                <a:spcPts val="0"/>
              </a:spcAft>
              <a:buSzPts val="1100"/>
              <a:buAutoNum type="arabicPeriod"/>
            </a:pPr>
            <a:r>
              <a:rPr lang="en"/>
              <a:t>Centers for Disease Control and Prevention. (2020). Operational Considerations for Personal Protective Equipment in the Context of Global Supply Shortages for Coronavirus Disease 2019 (COVID-19) Pandemic: non-US Healthcare Settings. </a:t>
            </a:r>
            <a:r>
              <a:rPr lang="en" u="sng">
                <a:solidFill>
                  <a:schemeClr val="hlink"/>
                </a:solidFill>
                <a:hlinkClick r:id="rId3"/>
              </a:rPr>
              <a:t>https://www.cdc.gov/coronavirus/2019-ncov/hcp/non-us-settings/emergency-considerations-ppe.html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8c42068c1e_2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8c42068c1e_2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a:t>Reference for </a:t>
            </a:r>
            <a:r>
              <a:rPr lang="en">
                <a:highlight>
                  <a:srgbClr val="FFFFFF"/>
                </a:highlight>
              </a:rPr>
              <a:t>The risk of transmission drops from 13% to 3% by physical distancing of 1 meter (3.3 ft), and distancing by more than 1 meter further decreases the risk of transmission:</a:t>
            </a:r>
            <a:endParaRPr/>
          </a:p>
          <a:p>
            <a:pPr marL="279400" lvl="0" indent="-279400" algn="l" rtl="0">
              <a:lnSpc>
                <a:spcPct val="100000"/>
              </a:lnSpc>
              <a:spcBef>
                <a:spcPts val="0"/>
              </a:spcBef>
              <a:spcAft>
                <a:spcPts val="0"/>
              </a:spcAft>
              <a:buClr>
                <a:schemeClr val="dk2"/>
              </a:buClr>
              <a:buSzPts val="1100"/>
              <a:buFont typeface="Arial"/>
              <a:buNone/>
            </a:pPr>
            <a:r>
              <a:rPr lang="en">
                <a:uFill>
                  <a:noFill/>
                </a:uFill>
                <a:hlinkClick r:id="rId3"/>
              </a:rPr>
              <a:t>Chu, D. K., Akl, E. A., Duda, S., Solo, K., Yaacoub, S., Schünemann, H. J., &amp; COVID-19 Systematic Urgent Review Group Effort (SURGE) study authors. (2020). Physical distancing, face masks, and eye protection to prevent person-to-person transmission of SARS-CoV-2 and COVID-19: a systematic review and meta-analysis. </a:t>
            </a:r>
            <a:r>
              <a:rPr lang="en" i="1">
                <a:uFill>
                  <a:noFill/>
                </a:uFill>
                <a:hlinkClick r:id="rId3"/>
              </a:rPr>
              <a:t>The Lancet</a:t>
            </a:r>
            <a:r>
              <a:rPr lang="en">
                <a:uFill>
                  <a:noFill/>
                </a:uFill>
                <a:hlinkClick r:id="rId3"/>
              </a:rPr>
              <a:t>, </a:t>
            </a:r>
            <a:r>
              <a:rPr lang="en" i="1">
                <a:uFill>
                  <a:noFill/>
                </a:uFill>
                <a:hlinkClick r:id="rId3"/>
              </a:rPr>
              <a:t>395</a:t>
            </a:r>
            <a:r>
              <a:rPr lang="en">
                <a:uFill>
                  <a:noFill/>
                </a:uFill>
                <a:hlinkClick r:id="rId3"/>
              </a:rPr>
              <a:t>(10242), 1973–1987. https://doi.org/10.1016/S0140-6736(20)31142-9</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8c42068c1e_2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8c42068c1e_2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a:t>These nine core public health principles that Ariadne Labs endorses for reducing risk of COVID-19 infection can be grouped as follows:</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063256" y="1424940"/>
            <a:ext cx="7280700" cy="12801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32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063256" y="2705100"/>
            <a:ext cx="7280700" cy="1238400"/>
          </a:xfrm>
          <a:prstGeom prst="rect">
            <a:avLst/>
          </a:prstGeom>
          <a:noFill/>
          <a:ln>
            <a:noFill/>
          </a:ln>
        </p:spPr>
        <p:txBody>
          <a:bodyPr spcFirstLastPara="1" wrap="square" lIns="91425" tIns="137150" rIns="91425" bIns="45700" anchor="t" anchorCtr="0">
            <a:noAutofit/>
          </a:bodyPr>
          <a:lstStyle>
            <a:lvl1pPr marR="0" lvl="0" algn="l" rtl="0">
              <a:lnSpc>
                <a:spcPct val="100000"/>
              </a:lnSpc>
              <a:spcBef>
                <a:spcPts val="600"/>
              </a:spcBef>
              <a:spcAft>
                <a:spcPts val="0"/>
              </a:spcAft>
              <a:buClr>
                <a:schemeClr val="lt2"/>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600"/>
              </a:spcBef>
              <a:spcAft>
                <a:spcPts val="0"/>
              </a:spcAft>
              <a:buClr>
                <a:schemeClr val="lt2"/>
              </a:buClr>
              <a:buSzPts val="1500"/>
              <a:buFont typeface="Noto Sans Symbols"/>
              <a:buNone/>
              <a:defRPr sz="1500" b="0" i="0" u="none" strike="noStrike" cap="none">
                <a:solidFill>
                  <a:schemeClr val="dk2"/>
                </a:solidFill>
                <a:latin typeface="Trebuchet MS"/>
                <a:ea typeface="Trebuchet MS"/>
                <a:cs typeface="Trebuchet MS"/>
                <a:sym typeface="Trebuchet MS"/>
              </a:defRPr>
            </a:lvl2pPr>
            <a:lvl3pPr marR="0" lvl="2" algn="ctr" rtl="0">
              <a:lnSpc>
                <a:spcPct val="100000"/>
              </a:lnSpc>
              <a:spcBef>
                <a:spcPts val="600"/>
              </a:spcBef>
              <a:spcAft>
                <a:spcPts val="0"/>
              </a:spcAft>
              <a:buClr>
                <a:schemeClr val="lt2"/>
              </a:buClr>
              <a:buSzPts val="1350"/>
              <a:buFont typeface="Trebuchet MS"/>
              <a:buNone/>
              <a:defRPr sz="1350" b="0" i="0" u="none" strike="noStrike" cap="none">
                <a:solidFill>
                  <a:schemeClr val="dk2"/>
                </a:solidFill>
                <a:latin typeface="Trebuchet MS"/>
                <a:ea typeface="Trebuchet MS"/>
                <a:cs typeface="Trebuchet MS"/>
                <a:sym typeface="Trebuchet MS"/>
              </a:defRPr>
            </a:lvl3pPr>
            <a:lvl4pPr marR="0" lvl="3" algn="ctr" rtl="0">
              <a:lnSpc>
                <a:spcPct val="100000"/>
              </a:lnSpc>
              <a:spcBef>
                <a:spcPts val="600"/>
              </a:spcBef>
              <a:spcAft>
                <a:spcPts val="0"/>
              </a:spcAft>
              <a:buClr>
                <a:schemeClr val="lt2"/>
              </a:buClr>
              <a:buSzPts val="1200"/>
              <a:buFont typeface="Trebuchet MS"/>
              <a:buNone/>
              <a:defRPr sz="1200" b="0" i="0" u="none" strike="noStrike" cap="none">
                <a:solidFill>
                  <a:schemeClr val="dk2"/>
                </a:solidFill>
                <a:latin typeface="Trebuchet MS"/>
                <a:ea typeface="Trebuchet MS"/>
                <a:cs typeface="Trebuchet MS"/>
                <a:sym typeface="Trebuchet MS"/>
              </a:defRPr>
            </a:lvl4pPr>
            <a:lvl5pPr marR="0" lvl="4" algn="ctr" rtl="0">
              <a:lnSpc>
                <a:spcPct val="100000"/>
              </a:lnSpc>
              <a:spcBef>
                <a:spcPts val="600"/>
              </a:spcBef>
              <a:spcAft>
                <a:spcPts val="0"/>
              </a:spcAft>
              <a:buClr>
                <a:schemeClr val="lt2"/>
              </a:buClr>
              <a:buSzPts val="1200"/>
              <a:buFont typeface="Trebuchet MS"/>
              <a:buNone/>
              <a:defRPr sz="1200" b="0" i="0" u="none" strike="noStrike" cap="none">
                <a:solidFill>
                  <a:schemeClr val="dk2"/>
                </a:solidFill>
                <a:latin typeface="Trebuchet MS"/>
                <a:ea typeface="Trebuchet MS"/>
                <a:cs typeface="Trebuchet MS"/>
                <a:sym typeface="Trebuchet MS"/>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2"/>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2"/>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16;p2"/>
          <p:cNvPicPr preferRelativeResize="0"/>
          <p:nvPr/>
        </p:nvPicPr>
        <p:blipFill rotWithShape="1">
          <a:blip r:embed="rId2">
            <a:alphaModFix/>
          </a:blip>
          <a:srcRect/>
          <a:stretch/>
        </p:blipFill>
        <p:spPr>
          <a:xfrm>
            <a:off x="144029" y="334253"/>
            <a:ext cx="1521737" cy="682158"/>
          </a:xfrm>
          <a:prstGeom prst="rect">
            <a:avLst/>
          </a:prstGeom>
          <a:noFill/>
          <a:ln>
            <a:noFill/>
          </a:ln>
        </p:spPr>
      </p:pic>
      <p:pic>
        <p:nvPicPr>
          <p:cNvPr id="17" name="Google Shape;17;p2"/>
          <p:cNvPicPr preferRelativeResize="0"/>
          <p:nvPr/>
        </p:nvPicPr>
        <p:blipFill rotWithShape="1">
          <a:blip r:embed="rId3">
            <a:alphaModFix/>
          </a:blip>
          <a:srcRect l="563" r="563"/>
          <a:stretch/>
        </p:blipFill>
        <p:spPr>
          <a:xfrm>
            <a:off x="144030" y="1446093"/>
            <a:ext cx="855430" cy="155533"/>
          </a:xfrm>
          <a:prstGeom prst="rect">
            <a:avLst/>
          </a:prstGeom>
          <a:noFill/>
          <a:ln>
            <a:noFill/>
          </a:ln>
        </p:spPr>
      </p:pic>
      <p:pic>
        <p:nvPicPr>
          <p:cNvPr id="18" name="Google Shape;18;p2"/>
          <p:cNvPicPr preferRelativeResize="0"/>
          <p:nvPr/>
        </p:nvPicPr>
        <p:blipFill rotWithShape="1">
          <a:blip r:embed="rId4">
            <a:alphaModFix/>
          </a:blip>
          <a:srcRect/>
          <a:stretch/>
        </p:blipFill>
        <p:spPr>
          <a:xfrm>
            <a:off x="144029" y="1151185"/>
            <a:ext cx="855430" cy="2467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Sections">
  <p:cSld name="Three Sections">
    <p:spTree>
      <p:nvGrpSpPr>
        <p:cNvPr id="1" name="Shape 76"/>
        <p:cNvGrpSpPr/>
        <p:nvPr/>
      </p:nvGrpSpPr>
      <p:grpSpPr>
        <a:xfrm>
          <a:off x="0" y="0"/>
          <a:ext cx="0" cy="0"/>
          <a:chOff x="0" y="0"/>
          <a:chExt cx="0" cy="0"/>
        </a:xfrm>
      </p:grpSpPr>
      <p:sp>
        <p:nvSpPr>
          <p:cNvPr id="77" name="Google Shape;77;p11"/>
          <p:cNvSpPr txBox="1">
            <a:spLocks noGrp="1"/>
          </p:cNvSpPr>
          <p:nvPr>
            <p:ph type="body" idx="1"/>
          </p:nvPr>
        </p:nvSpPr>
        <p:spPr>
          <a:xfrm>
            <a:off x="800099" y="1279284"/>
            <a:ext cx="2286000" cy="6858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78" name="Google Shape;78;p11"/>
          <p:cNvSpPr txBox="1">
            <a:spLocks noGrp="1"/>
          </p:cNvSpPr>
          <p:nvPr>
            <p:ph type="body" idx="2"/>
          </p:nvPr>
        </p:nvSpPr>
        <p:spPr>
          <a:xfrm>
            <a:off x="800100" y="1965084"/>
            <a:ext cx="22860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79" name="Google Shape;79;p11"/>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0" name="Google Shape;80;p11"/>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81" name="Google Shape;81;p11"/>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2" name="Google Shape;82;p11"/>
          <p:cNvSpPr txBox="1">
            <a:spLocks noGrp="1"/>
          </p:cNvSpPr>
          <p:nvPr>
            <p:ph type="body" idx="3"/>
          </p:nvPr>
        </p:nvSpPr>
        <p:spPr>
          <a:xfrm>
            <a:off x="3428998" y="1279284"/>
            <a:ext cx="2286000" cy="6858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83" name="Google Shape;83;p11"/>
          <p:cNvSpPr txBox="1">
            <a:spLocks noGrp="1"/>
          </p:cNvSpPr>
          <p:nvPr>
            <p:ph type="body" idx="4"/>
          </p:nvPr>
        </p:nvSpPr>
        <p:spPr>
          <a:xfrm>
            <a:off x="3428999" y="1965084"/>
            <a:ext cx="22860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84" name="Google Shape;84;p11"/>
          <p:cNvSpPr txBox="1">
            <a:spLocks noGrp="1"/>
          </p:cNvSpPr>
          <p:nvPr>
            <p:ph type="body" idx="5"/>
          </p:nvPr>
        </p:nvSpPr>
        <p:spPr>
          <a:xfrm>
            <a:off x="6057898" y="1279284"/>
            <a:ext cx="2286000" cy="6858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85" name="Google Shape;85;p11"/>
          <p:cNvSpPr txBox="1">
            <a:spLocks noGrp="1"/>
          </p:cNvSpPr>
          <p:nvPr>
            <p:ph type="body" idx="6"/>
          </p:nvPr>
        </p:nvSpPr>
        <p:spPr>
          <a:xfrm>
            <a:off x="6057899" y="1965084"/>
            <a:ext cx="22860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86" name="Google Shape;86;p11"/>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Sections Horizontal">
  <p:cSld name="Three Sections Horizontal">
    <p:spTree>
      <p:nvGrpSpPr>
        <p:cNvPr id="1" name="Shape 87"/>
        <p:cNvGrpSpPr/>
        <p:nvPr/>
      </p:nvGrpSpPr>
      <p:grpSpPr>
        <a:xfrm>
          <a:off x="0" y="0"/>
          <a:ext cx="0" cy="0"/>
          <a:chOff x="0" y="0"/>
          <a:chExt cx="0" cy="0"/>
        </a:xfrm>
      </p:grpSpPr>
      <p:sp>
        <p:nvSpPr>
          <p:cNvPr id="88" name="Google Shape;88;p12"/>
          <p:cNvSpPr txBox="1">
            <a:spLocks noGrp="1"/>
          </p:cNvSpPr>
          <p:nvPr>
            <p:ph type="body" idx="1"/>
          </p:nvPr>
        </p:nvSpPr>
        <p:spPr>
          <a:xfrm>
            <a:off x="800099" y="1279284"/>
            <a:ext cx="2286000" cy="9144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89" name="Google Shape;89;p12"/>
          <p:cNvSpPr txBox="1">
            <a:spLocks noGrp="1"/>
          </p:cNvSpPr>
          <p:nvPr>
            <p:ph type="body" idx="2"/>
          </p:nvPr>
        </p:nvSpPr>
        <p:spPr>
          <a:xfrm>
            <a:off x="3321170" y="1279285"/>
            <a:ext cx="5022600" cy="9144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90" name="Google Shape;90;p12"/>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1" name="Google Shape;91;p12"/>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92" name="Google Shape;92;p12"/>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3" name="Google Shape;93;p12"/>
          <p:cNvSpPr txBox="1">
            <a:spLocks noGrp="1"/>
          </p:cNvSpPr>
          <p:nvPr>
            <p:ph type="body" idx="3"/>
          </p:nvPr>
        </p:nvSpPr>
        <p:spPr>
          <a:xfrm>
            <a:off x="800098" y="2503565"/>
            <a:ext cx="2286000" cy="9144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94" name="Google Shape;94;p12"/>
          <p:cNvSpPr txBox="1">
            <a:spLocks noGrp="1"/>
          </p:cNvSpPr>
          <p:nvPr>
            <p:ph type="body" idx="4"/>
          </p:nvPr>
        </p:nvSpPr>
        <p:spPr>
          <a:xfrm>
            <a:off x="3321170" y="2465343"/>
            <a:ext cx="5022600" cy="9525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95" name="Google Shape;95;p12"/>
          <p:cNvSpPr txBox="1">
            <a:spLocks noGrp="1"/>
          </p:cNvSpPr>
          <p:nvPr>
            <p:ph type="body" idx="5"/>
          </p:nvPr>
        </p:nvSpPr>
        <p:spPr>
          <a:xfrm>
            <a:off x="800099" y="3727847"/>
            <a:ext cx="2286000" cy="9144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96" name="Google Shape;96;p12"/>
          <p:cNvSpPr txBox="1">
            <a:spLocks noGrp="1"/>
          </p:cNvSpPr>
          <p:nvPr>
            <p:ph type="body" idx="6"/>
          </p:nvPr>
        </p:nvSpPr>
        <p:spPr>
          <a:xfrm>
            <a:off x="3321171" y="3727847"/>
            <a:ext cx="5022600" cy="9144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97" name="Google Shape;97;p12"/>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rrows">
  <p:cSld name="Arrows">
    <p:spTree>
      <p:nvGrpSpPr>
        <p:cNvPr id="1" name="Shape 98"/>
        <p:cNvGrpSpPr/>
        <p:nvPr/>
      </p:nvGrpSpPr>
      <p:grpSpPr>
        <a:xfrm>
          <a:off x="0" y="0"/>
          <a:ext cx="0" cy="0"/>
          <a:chOff x="0" y="0"/>
          <a:chExt cx="0" cy="0"/>
        </a:xfrm>
      </p:grpSpPr>
      <p:sp>
        <p:nvSpPr>
          <p:cNvPr id="99" name="Google Shape;99;p13"/>
          <p:cNvSpPr>
            <a:spLocks noGrp="1"/>
          </p:cNvSpPr>
          <p:nvPr>
            <p:ph type="body" idx="1"/>
          </p:nvPr>
        </p:nvSpPr>
        <p:spPr>
          <a:xfrm>
            <a:off x="800099" y="1279284"/>
            <a:ext cx="2057400" cy="685800"/>
          </a:xfrm>
          <a:prstGeom prst="homePlate">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00" name="Google Shape;100;p13"/>
          <p:cNvSpPr txBox="1">
            <a:spLocks noGrp="1"/>
          </p:cNvSpPr>
          <p:nvPr>
            <p:ph type="body" idx="2"/>
          </p:nvPr>
        </p:nvSpPr>
        <p:spPr>
          <a:xfrm>
            <a:off x="800101" y="1965084"/>
            <a:ext cx="17016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01" name="Google Shape;101;p13"/>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2" name="Google Shape;102;p13"/>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3"/>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04" name="Google Shape;104;p13"/>
          <p:cNvSpPr>
            <a:spLocks noGrp="1"/>
          </p:cNvSpPr>
          <p:nvPr>
            <p:ph type="body" idx="3"/>
          </p:nvPr>
        </p:nvSpPr>
        <p:spPr>
          <a:xfrm>
            <a:off x="2628899" y="1279284"/>
            <a:ext cx="2057400" cy="685800"/>
          </a:xfrm>
          <a:prstGeom prst="chevron">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05" name="Google Shape;105;p13"/>
          <p:cNvSpPr txBox="1">
            <a:spLocks noGrp="1"/>
          </p:cNvSpPr>
          <p:nvPr>
            <p:ph type="body" idx="4"/>
          </p:nvPr>
        </p:nvSpPr>
        <p:spPr>
          <a:xfrm>
            <a:off x="2628900" y="1965084"/>
            <a:ext cx="17016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06" name="Google Shape;106;p13"/>
          <p:cNvSpPr>
            <a:spLocks noGrp="1"/>
          </p:cNvSpPr>
          <p:nvPr>
            <p:ph type="body" idx="5"/>
          </p:nvPr>
        </p:nvSpPr>
        <p:spPr>
          <a:xfrm>
            <a:off x="4457699" y="1279284"/>
            <a:ext cx="2057400" cy="685800"/>
          </a:xfrm>
          <a:prstGeom prst="chevron">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07" name="Google Shape;107;p13"/>
          <p:cNvSpPr txBox="1">
            <a:spLocks noGrp="1"/>
          </p:cNvSpPr>
          <p:nvPr>
            <p:ph type="body" idx="6"/>
          </p:nvPr>
        </p:nvSpPr>
        <p:spPr>
          <a:xfrm>
            <a:off x="4457700" y="1965084"/>
            <a:ext cx="17016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08" name="Google Shape;108;p13"/>
          <p:cNvSpPr>
            <a:spLocks noGrp="1"/>
          </p:cNvSpPr>
          <p:nvPr>
            <p:ph type="body" idx="7"/>
          </p:nvPr>
        </p:nvSpPr>
        <p:spPr>
          <a:xfrm>
            <a:off x="6286499" y="1279284"/>
            <a:ext cx="2057400" cy="685800"/>
          </a:xfrm>
          <a:prstGeom prst="chevron">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09" name="Google Shape;109;p13"/>
          <p:cNvSpPr txBox="1">
            <a:spLocks noGrp="1"/>
          </p:cNvSpPr>
          <p:nvPr>
            <p:ph type="body" idx="8"/>
          </p:nvPr>
        </p:nvSpPr>
        <p:spPr>
          <a:xfrm>
            <a:off x="6286499" y="1965084"/>
            <a:ext cx="17016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110" name="Google Shape;110;p13"/>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11"/>
        <p:cNvGrpSpPr/>
        <p:nvPr/>
      </p:nvGrpSpPr>
      <p:grpSpPr>
        <a:xfrm>
          <a:off x="0" y="0"/>
          <a:ext cx="0" cy="0"/>
          <a:chOff x="0" y="0"/>
          <a:chExt cx="0" cy="0"/>
        </a:xfrm>
      </p:grpSpPr>
      <p:sp>
        <p:nvSpPr>
          <p:cNvPr id="112" name="Google Shape;112;p14"/>
          <p:cNvSpPr txBox="1">
            <a:spLocks noGrp="1"/>
          </p:cNvSpPr>
          <p:nvPr>
            <p:ph type="body" idx="1"/>
          </p:nvPr>
        </p:nvSpPr>
        <p:spPr>
          <a:xfrm>
            <a:off x="800099" y="1132643"/>
            <a:ext cx="7543800" cy="421500"/>
          </a:xfrm>
          <a:prstGeom prst="rect">
            <a:avLst/>
          </a:prstGeom>
          <a:noFill/>
          <a:ln>
            <a:noFill/>
          </a:ln>
        </p:spPr>
        <p:txBody>
          <a:bodyPr spcFirstLastPara="1" wrap="square" lIns="91425" tIns="137150" rIns="91425" bIns="45700" anchor="b"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13" name="Google Shape;113;p14"/>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4" name="Google Shape;114;p14"/>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14"/>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116" name="Google Shape;116;p14"/>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rt/Graph">
  <p:cSld name="Chart/Graph">
    <p:spTree>
      <p:nvGrpSpPr>
        <p:cNvPr id="1" name="Shape 117"/>
        <p:cNvGrpSpPr/>
        <p:nvPr/>
      </p:nvGrpSpPr>
      <p:grpSpPr>
        <a:xfrm>
          <a:off x="0" y="0"/>
          <a:ext cx="0" cy="0"/>
          <a:chOff x="0" y="0"/>
          <a:chExt cx="0" cy="0"/>
        </a:xfrm>
      </p:grpSpPr>
      <p:sp>
        <p:nvSpPr>
          <p:cNvPr id="118" name="Google Shape;118;p15"/>
          <p:cNvSpPr txBox="1">
            <a:spLocks noGrp="1"/>
          </p:cNvSpPr>
          <p:nvPr>
            <p:ph type="body" idx="1"/>
          </p:nvPr>
        </p:nvSpPr>
        <p:spPr>
          <a:xfrm>
            <a:off x="800099" y="1132643"/>
            <a:ext cx="7543800" cy="421500"/>
          </a:xfrm>
          <a:prstGeom prst="rect">
            <a:avLst/>
          </a:prstGeom>
          <a:noFill/>
          <a:ln>
            <a:noFill/>
          </a:ln>
        </p:spPr>
        <p:txBody>
          <a:bodyPr spcFirstLastPara="1" wrap="square" lIns="91425" tIns="137150" rIns="91425" bIns="45700" anchor="b"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19" name="Google Shape;119;p15"/>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0" name="Google Shape;120;p15"/>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15"/>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22" name="Google Shape;122;p15"/>
          <p:cNvSpPr>
            <a:spLocks noGrp="1"/>
          </p:cNvSpPr>
          <p:nvPr>
            <p:ph type="chart" idx="2"/>
          </p:nvPr>
        </p:nvSpPr>
        <p:spPr>
          <a:xfrm>
            <a:off x="800100" y="1554004"/>
            <a:ext cx="7543800" cy="3088200"/>
          </a:xfrm>
          <a:prstGeom prst="rect">
            <a:avLst/>
          </a:prstGeom>
          <a:noFill/>
          <a:ln>
            <a:noFill/>
          </a:ln>
        </p:spPr>
        <p:txBody>
          <a:bodyPr spcFirstLastPara="1" wrap="square" lIns="91425" tIns="137150" rIns="91425" bIns="45700" anchor="t" anchorCtr="0">
            <a:noAutofit/>
          </a:bodyPr>
          <a:lstStyle>
            <a:lvl1pPr marR="0" lvl="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R="0" lvl="2"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R="0" lvl="3"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R="0" lvl="4"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123" name="Google Shape;123;p15"/>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26" name="Google Shape;126;p16"/>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7" name="Google Shape;127;p16"/>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28" name="Google Shape;128;p16"/>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17"/>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1" name="Google Shape;131;p17"/>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32" name="Google Shape;132;p17"/>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2">
  <p:cSld name="Blank 2">
    <p:spTree>
      <p:nvGrpSpPr>
        <p:cNvPr id="1" name="Shape 133"/>
        <p:cNvGrpSpPr/>
        <p:nvPr/>
      </p:nvGrpSpPr>
      <p:grpSpPr>
        <a:xfrm>
          <a:off x="0" y="0"/>
          <a:ext cx="0" cy="0"/>
          <a:chOff x="0" y="0"/>
          <a:chExt cx="0" cy="0"/>
        </a:xfrm>
      </p:grpSpPr>
      <p:sp>
        <p:nvSpPr>
          <p:cNvPr id="134" name="Google Shape;134;p18"/>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5" name="Google Shape;135;p18"/>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36" name="Google Shape;136;p18"/>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ck">
  <p:cSld name="Black">
    <p:bg>
      <p:bgPr>
        <a:solidFill>
          <a:srgbClr val="000000"/>
        </a:solidFill>
        <a:effectLst/>
      </p:bgPr>
    </p:bg>
    <p:spTree>
      <p:nvGrpSpPr>
        <p:cNvPr id="1" name="Shape 137"/>
        <p:cNvGrpSpPr/>
        <p:nvPr/>
      </p:nvGrpSpPr>
      <p:grpSpPr>
        <a:xfrm>
          <a:off x="0" y="0"/>
          <a:ext cx="0" cy="0"/>
          <a:chOff x="0" y="0"/>
          <a:chExt cx="0" cy="0"/>
        </a:xfrm>
      </p:grpSpPr>
      <p:sp>
        <p:nvSpPr>
          <p:cNvPr id="138" name="Google Shape;138;p19"/>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9" name="Google Shape;139;p19"/>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40" name="Google Shape;140;p19"/>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311700" y="445025"/>
            <a:ext cx="8520600" cy="572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20"/>
          <p:cNvSpPr txBox="1">
            <a:spLocks noGrp="1"/>
          </p:cNvSpPr>
          <p:nvPr>
            <p:ph type="body" idx="1"/>
          </p:nvPr>
        </p:nvSpPr>
        <p:spPr>
          <a:xfrm>
            <a:off x="311700" y="1152475"/>
            <a:ext cx="8520600" cy="3416400"/>
          </a:xfrm>
          <a:prstGeom prst="rect">
            <a:avLst/>
          </a:prstGeom>
        </p:spPr>
        <p:txBody>
          <a:bodyPr spcFirstLastPara="1" wrap="square" lIns="91425" tIns="137150" rIns="91425" bIns="45700" anchor="t" anchorCtr="0">
            <a:noAutofit/>
          </a:bodyPr>
          <a:lstStyle>
            <a:lvl1pPr marL="457200" lvl="0" indent="-228600" rtl="0">
              <a:spcBef>
                <a:spcPts val="600"/>
              </a:spcBef>
              <a:spcAft>
                <a:spcPts val="0"/>
              </a:spcAft>
              <a:buSzPts val="1400"/>
              <a:buNone/>
              <a:defRPr/>
            </a:lvl1pPr>
            <a:lvl2pPr marL="914400" lvl="1" indent="-317500" rtl="0">
              <a:spcBef>
                <a:spcPts val="600"/>
              </a:spcBef>
              <a:spcAft>
                <a:spcPts val="0"/>
              </a:spcAft>
              <a:buSzPts val="14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gt;"/>
              <a:defRPr/>
            </a:lvl5pPr>
            <a:lvl6pPr marL="2743200" lvl="5" indent="-317500" rtl="0">
              <a:spcBef>
                <a:spcPts val="375"/>
              </a:spcBef>
              <a:spcAft>
                <a:spcPts val="0"/>
              </a:spcAft>
              <a:buSzPts val="1400"/>
              <a:buChar char="•"/>
              <a:defRPr/>
            </a:lvl6pPr>
            <a:lvl7pPr marL="3200400" lvl="6" indent="-317500" rtl="0">
              <a:spcBef>
                <a:spcPts val="375"/>
              </a:spcBef>
              <a:spcAft>
                <a:spcPts val="0"/>
              </a:spcAft>
              <a:buSzPts val="1400"/>
              <a:buChar char="•"/>
              <a:defRPr/>
            </a:lvl7pPr>
            <a:lvl8pPr marL="3657600" lvl="7" indent="-317500" rtl="0">
              <a:spcBef>
                <a:spcPts val="375"/>
              </a:spcBef>
              <a:spcAft>
                <a:spcPts val="0"/>
              </a:spcAft>
              <a:buSzPts val="1400"/>
              <a:buChar char="•"/>
              <a:defRPr/>
            </a:lvl8pPr>
            <a:lvl9pPr marL="4114800" lvl="8" indent="-317500" rtl="0">
              <a:spcBef>
                <a:spcPts val="375"/>
              </a:spcBef>
              <a:spcAft>
                <a:spcPts val="0"/>
              </a:spcAft>
              <a:buSzPts val="1400"/>
              <a:buChar char="•"/>
              <a:defRPr/>
            </a:lvl9pPr>
          </a:lstStyle>
          <a:p>
            <a:endParaRPr/>
          </a:p>
        </p:txBody>
      </p:sp>
      <p:sp>
        <p:nvSpPr>
          <p:cNvPr id="144" name="Google Shape;144;p20"/>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800100" y="1057500"/>
            <a:ext cx="7543800" cy="35751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15000"/>
              </a:lnSpc>
              <a:spcBef>
                <a:spcPts val="600"/>
              </a:spcBef>
              <a:spcAft>
                <a:spcPts val="0"/>
              </a:spcAft>
              <a:buClr>
                <a:schemeClr val="lt2"/>
              </a:buClr>
              <a:buSzPts val="1400"/>
              <a:buFont typeface="Noto Sans Symbols"/>
              <a:buNone/>
              <a:defRPr b="0" i="0" u="none" strike="noStrike" cap="none">
                <a:solidFill>
                  <a:schemeClr val="dk2"/>
                </a:solidFill>
                <a:latin typeface="Trebuchet MS"/>
                <a:ea typeface="Trebuchet MS"/>
                <a:cs typeface="Trebuchet MS"/>
                <a:sym typeface="Trebuchet MS"/>
              </a:defRPr>
            </a:lvl1pPr>
            <a:lvl2pPr marL="914400" marR="0" lvl="1" indent="-317500" algn="l" rtl="0">
              <a:lnSpc>
                <a:spcPct val="115000"/>
              </a:lnSpc>
              <a:spcBef>
                <a:spcPts val="600"/>
              </a:spcBef>
              <a:spcAft>
                <a:spcPts val="0"/>
              </a:spcAft>
              <a:buClr>
                <a:schemeClr val="lt2"/>
              </a:buClr>
              <a:buSzPts val="1400"/>
              <a:buFont typeface="Noto Sans Symbols"/>
              <a:buChar char="▪"/>
              <a:defRPr b="0" i="0" u="none" strike="noStrike" cap="none">
                <a:solidFill>
                  <a:schemeClr val="dk2"/>
                </a:solidFill>
                <a:latin typeface="Trebuchet MS"/>
                <a:ea typeface="Trebuchet MS"/>
                <a:cs typeface="Trebuchet MS"/>
                <a:sym typeface="Trebuchet MS"/>
              </a:defRPr>
            </a:lvl2pPr>
            <a:lvl3pPr marL="1371600" marR="0" lvl="2" indent="-317500" algn="l" rtl="0">
              <a:lnSpc>
                <a:spcPct val="115000"/>
              </a:lnSpc>
              <a:spcBef>
                <a:spcPts val="600"/>
              </a:spcBef>
              <a:spcAft>
                <a:spcPts val="0"/>
              </a:spcAft>
              <a:buClr>
                <a:schemeClr val="lt2"/>
              </a:buClr>
              <a:buSzPts val="1400"/>
              <a:buFont typeface="Trebuchet MS"/>
              <a:buChar char="▪"/>
              <a:defRPr b="0" i="0" u="none" strike="noStrike" cap="none">
                <a:solidFill>
                  <a:schemeClr val="dk2"/>
                </a:solidFill>
                <a:latin typeface="Trebuchet MS"/>
                <a:ea typeface="Trebuchet MS"/>
                <a:cs typeface="Trebuchet MS"/>
                <a:sym typeface="Trebuchet MS"/>
              </a:defRPr>
            </a:lvl3pPr>
            <a:lvl4pPr marL="1828800" marR="0" lvl="3" indent="-317500" algn="l" rtl="0">
              <a:lnSpc>
                <a:spcPct val="115000"/>
              </a:lnSpc>
              <a:spcBef>
                <a:spcPts val="600"/>
              </a:spcBef>
              <a:spcAft>
                <a:spcPts val="0"/>
              </a:spcAft>
              <a:buClr>
                <a:schemeClr val="lt2"/>
              </a:buClr>
              <a:buSzPts val="1400"/>
              <a:buFont typeface="Trebuchet MS"/>
              <a:buChar char="▫"/>
              <a:defRPr b="0" i="0" u="none" strike="noStrike" cap="none">
                <a:solidFill>
                  <a:schemeClr val="dk2"/>
                </a:solidFill>
                <a:latin typeface="Trebuchet MS"/>
                <a:ea typeface="Trebuchet MS"/>
                <a:cs typeface="Trebuchet MS"/>
                <a:sym typeface="Trebuchet MS"/>
              </a:defRPr>
            </a:lvl4pPr>
            <a:lvl5pPr marL="2286000" marR="0" lvl="4" indent="-317500" algn="l" rtl="0">
              <a:lnSpc>
                <a:spcPct val="115000"/>
              </a:lnSpc>
              <a:spcBef>
                <a:spcPts val="600"/>
              </a:spcBef>
              <a:spcAft>
                <a:spcPts val="0"/>
              </a:spcAft>
              <a:buClr>
                <a:schemeClr val="lt2"/>
              </a:buClr>
              <a:buSzPts val="1400"/>
              <a:buFont typeface="Trebuchet MS"/>
              <a:buChar char="&gt;"/>
              <a:defRPr b="0" i="0" u="none" strike="noStrike" cap="none">
                <a:solidFill>
                  <a:schemeClr val="dk2"/>
                </a:solidFill>
                <a:latin typeface="Trebuchet MS"/>
                <a:ea typeface="Trebuchet MS"/>
                <a:cs typeface="Trebuchet MS"/>
                <a:sym typeface="Trebuchet MS"/>
              </a:defRPr>
            </a:lvl5pPr>
            <a:lvl6pPr marL="2743200" marR="0" lvl="5" indent="-317500" algn="l" rtl="0">
              <a:lnSpc>
                <a:spcPct val="115000"/>
              </a:lnSpc>
              <a:spcBef>
                <a:spcPts val="375"/>
              </a:spcBef>
              <a:spcAft>
                <a:spcPts val="0"/>
              </a:spcAft>
              <a:buClr>
                <a:schemeClr val="dk1"/>
              </a:buClr>
              <a:buSzPts val="1400"/>
              <a:buFont typeface="Arial"/>
              <a:buChar char="•"/>
              <a:defRPr b="0" i="0" u="none" strike="noStrike" cap="none">
                <a:solidFill>
                  <a:schemeClr val="dk1"/>
                </a:solidFill>
                <a:latin typeface="Trebuchet MS"/>
                <a:ea typeface="Trebuchet MS"/>
                <a:cs typeface="Trebuchet MS"/>
                <a:sym typeface="Trebuchet MS"/>
              </a:defRPr>
            </a:lvl6pPr>
            <a:lvl7pPr marL="3200400" marR="0" lvl="6" indent="-317500" algn="l" rtl="0">
              <a:lnSpc>
                <a:spcPct val="115000"/>
              </a:lnSpc>
              <a:spcBef>
                <a:spcPts val="375"/>
              </a:spcBef>
              <a:spcAft>
                <a:spcPts val="0"/>
              </a:spcAft>
              <a:buClr>
                <a:schemeClr val="dk1"/>
              </a:buClr>
              <a:buSzPts val="1400"/>
              <a:buFont typeface="Arial"/>
              <a:buChar char="•"/>
              <a:defRPr b="0" i="0" u="none" strike="noStrike" cap="none">
                <a:solidFill>
                  <a:schemeClr val="dk1"/>
                </a:solidFill>
                <a:latin typeface="Trebuchet MS"/>
                <a:ea typeface="Trebuchet MS"/>
                <a:cs typeface="Trebuchet MS"/>
                <a:sym typeface="Trebuchet MS"/>
              </a:defRPr>
            </a:lvl7pPr>
            <a:lvl8pPr marL="3657600" marR="0" lvl="7" indent="-317500" algn="l" rtl="0">
              <a:lnSpc>
                <a:spcPct val="115000"/>
              </a:lnSpc>
              <a:spcBef>
                <a:spcPts val="375"/>
              </a:spcBef>
              <a:spcAft>
                <a:spcPts val="0"/>
              </a:spcAft>
              <a:buClr>
                <a:schemeClr val="dk1"/>
              </a:buClr>
              <a:buSzPts val="1400"/>
              <a:buFont typeface="Arial"/>
              <a:buChar char="•"/>
              <a:defRPr b="0" i="0" u="none" strike="noStrike" cap="none">
                <a:solidFill>
                  <a:schemeClr val="dk1"/>
                </a:solidFill>
                <a:latin typeface="Trebuchet MS"/>
                <a:ea typeface="Trebuchet MS"/>
                <a:cs typeface="Trebuchet MS"/>
                <a:sym typeface="Trebuchet MS"/>
              </a:defRPr>
            </a:lvl8pPr>
            <a:lvl9pPr marL="4114800" marR="0" lvl="8" indent="-317500" algn="l" rtl="0">
              <a:lnSpc>
                <a:spcPct val="115000"/>
              </a:lnSpc>
              <a:spcBef>
                <a:spcPts val="375"/>
              </a:spcBef>
              <a:spcAft>
                <a:spcPts val="0"/>
              </a:spcAft>
              <a:buClr>
                <a:schemeClr val="dk1"/>
              </a:buClr>
              <a:buSzPts val="1400"/>
              <a:buFont typeface="Arial"/>
              <a:buChar char="•"/>
              <a:defRPr b="0" i="0" u="none" strike="noStrike" cap="none">
                <a:solidFill>
                  <a:schemeClr val="dk1"/>
                </a:solidFill>
                <a:latin typeface="Trebuchet MS"/>
                <a:ea typeface="Trebuchet MS"/>
                <a:cs typeface="Trebuchet MS"/>
                <a:sym typeface="Trebuchet MS"/>
              </a:defRPr>
            </a:lvl9pPr>
          </a:lstStyle>
          <a:p>
            <a:endParaRPr/>
          </a:p>
        </p:txBody>
      </p:sp>
      <p:pic>
        <p:nvPicPr>
          <p:cNvPr id="22" name="Google Shape;22;p3"/>
          <p:cNvPicPr preferRelativeResize="0"/>
          <p:nvPr/>
        </p:nvPicPr>
        <p:blipFill rotWithShape="1">
          <a:blip r:embed="rId2">
            <a:alphaModFix/>
          </a:blip>
          <a:srcRect/>
          <a:stretch/>
        </p:blipFill>
        <p:spPr>
          <a:xfrm>
            <a:off x="144029" y="4733680"/>
            <a:ext cx="685800" cy="307427"/>
          </a:xfrm>
          <a:prstGeom prst="rect">
            <a:avLst/>
          </a:prstGeom>
          <a:noFill/>
          <a:ln>
            <a:noFill/>
          </a:ln>
        </p:spPr>
      </p:pic>
      <p:sp>
        <p:nvSpPr>
          <p:cNvPr id="23" name="Google Shape;23;p3"/>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3"/>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1"/>
        <p:cNvGrpSpPr/>
        <p:nvPr/>
      </p:nvGrpSpPr>
      <p:grpSpPr>
        <a:xfrm>
          <a:off x="0" y="0"/>
          <a:ext cx="0" cy="0"/>
          <a:chOff x="0" y="0"/>
          <a:chExt cx="0" cy="0"/>
        </a:xfrm>
      </p:grpSpPr>
      <p:sp>
        <p:nvSpPr>
          <p:cNvPr id="152" name="Google Shape;152;p22"/>
          <p:cNvSpPr txBox="1">
            <a:spLocks noGrp="1"/>
          </p:cNvSpPr>
          <p:nvPr>
            <p:ph type="ctrTitle"/>
          </p:nvPr>
        </p:nvSpPr>
        <p:spPr>
          <a:xfrm>
            <a:off x="1063256" y="1424940"/>
            <a:ext cx="7280700" cy="12801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3200"/>
              <a:buFont typeface="Trebuchet MS"/>
              <a:buNone/>
              <a:defRPr sz="32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3" name="Google Shape;153;p22"/>
          <p:cNvSpPr txBox="1">
            <a:spLocks noGrp="1"/>
          </p:cNvSpPr>
          <p:nvPr>
            <p:ph type="subTitle" idx="1"/>
          </p:nvPr>
        </p:nvSpPr>
        <p:spPr>
          <a:xfrm>
            <a:off x="1063256" y="2705100"/>
            <a:ext cx="7280700" cy="1238400"/>
          </a:xfrm>
          <a:prstGeom prst="rect">
            <a:avLst/>
          </a:prstGeom>
          <a:noFill/>
          <a:ln>
            <a:noFill/>
          </a:ln>
        </p:spPr>
        <p:txBody>
          <a:bodyPr spcFirstLastPara="1" wrap="square" lIns="91425" tIns="137150" rIns="91425" bIns="45700" anchor="t" anchorCtr="0">
            <a:noAutofit/>
          </a:bodyPr>
          <a:lstStyle>
            <a:lvl1pPr marR="0" lvl="0" algn="l" rtl="0">
              <a:lnSpc>
                <a:spcPct val="100000"/>
              </a:lnSpc>
              <a:spcBef>
                <a:spcPts val="600"/>
              </a:spcBef>
              <a:spcAft>
                <a:spcPts val="0"/>
              </a:spcAft>
              <a:buClr>
                <a:schemeClr val="lt2"/>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600"/>
              </a:spcBef>
              <a:spcAft>
                <a:spcPts val="0"/>
              </a:spcAft>
              <a:buClr>
                <a:schemeClr val="lt2"/>
              </a:buClr>
              <a:buSzPts val="1500"/>
              <a:buFont typeface="Noto Sans Symbols"/>
              <a:buNone/>
              <a:defRPr sz="1500" b="0" i="0" u="none" strike="noStrike" cap="none">
                <a:solidFill>
                  <a:schemeClr val="dk2"/>
                </a:solidFill>
                <a:latin typeface="Trebuchet MS"/>
                <a:ea typeface="Trebuchet MS"/>
                <a:cs typeface="Trebuchet MS"/>
                <a:sym typeface="Trebuchet MS"/>
              </a:defRPr>
            </a:lvl2pPr>
            <a:lvl3pPr marR="0" lvl="2" algn="ctr" rtl="0">
              <a:lnSpc>
                <a:spcPct val="100000"/>
              </a:lnSpc>
              <a:spcBef>
                <a:spcPts val="600"/>
              </a:spcBef>
              <a:spcAft>
                <a:spcPts val="0"/>
              </a:spcAft>
              <a:buClr>
                <a:schemeClr val="lt2"/>
              </a:buClr>
              <a:buSzPts val="1350"/>
              <a:buFont typeface="Trebuchet MS"/>
              <a:buNone/>
              <a:defRPr sz="1350" b="0" i="0" u="none" strike="noStrike" cap="none">
                <a:solidFill>
                  <a:schemeClr val="dk2"/>
                </a:solidFill>
                <a:latin typeface="Trebuchet MS"/>
                <a:ea typeface="Trebuchet MS"/>
                <a:cs typeface="Trebuchet MS"/>
                <a:sym typeface="Trebuchet MS"/>
              </a:defRPr>
            </a:lvl3pPr>
            <a:lvl4pPr marR="0" lvl="3" algn="ctr" rtl="0">
              <a:lnSpc>
                <a:spcPct val="100000"/>
              </a:lnSpc>
              <a:spcBef>
                <a:spcPts val="600"/>
              </a:spcBef>
              <a:spcAft>
                <a:spcPts val="0"/>
              </a:spcAft>
              <a:buClr>
                <a:schemeClr val="lt2"/>
              </a:buClr>
              <a:buSzPts val="1200"/>
              <a:buFont typeface="Trebuchet MS"/>
              <a:buNone/>
              <a:defRPr sz="1200" b="0" i="0" u="none" strike="noStrike" cap="none">
                <a:solidFill>
                  <a:schemeClr val="dk2"/>
                </a:solidFill>
                <a:latin typeface="Trebuchet MS"/>
                <a:ea typeface="Trebuchet MS"/>
                <a:cs typeface="Trebuchet MS"/>
                <a:sym typeface="Trebuchet MS"/>
              </a:defRPr>
            </a:lvl4pPr>
            <a:lvl5pPr marR="0" lvl="4" algn="ctr" rtl="0">
              <a:lnSpc>
                <a:spcPct val="100000"/>
              </a:lnSpc>
              <a:spcBef>
                <a:spcPts val="600"/>
              </a:spcBef>
              <a:spcAft>
                <a:spcPts val="0"/>
              </a:spcAft>
              <a:buClr>
                <a:schemeClr val="lt2"/>
              </a:buClr>
              <a:buSzPts val="1200"/>
              <a:buFont typeface="Trebuchet MS"/>
              <a:buNone/>
              <a:defRPr sz="1200" b="0" i="0" u="none" strike="noStrike" cap="none">
                <a:solidFill>
                  <a:schemeClr val="dk2"/>
                </a:solidFill>
                <a:latin typeface="Trebuchet MS"/>
                <a:ea typeface="Trebuchet MS"/>
                <a:cs typeface="Trebuchet MS"/>
                <a:sym typeface="Trebuchet MS"/>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9pPr>
          </a:lstStyle>
          <a:p>
            <a:endParaRPr/>
          </a:p>
        </p:txBody>
      </p:sp>
      <p:sp>
        <p:nvSpPr>
          <p:cNvPr id="154" name="Google Shape;154;p22"/>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5" name="Google Shape;155;p22"/>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56" name="Google Shape;156;p22"/>
          <p:cNvPicPr preferRelativeResize="0"/>
          <p:nvPr/>
        </p:nvPicPr>
        <p:blipFill rotWithShape="1">
          <a:blip r:embed="rId2">
            <a:alphaModFix/>
          </a:blip>
          <a:srcRect/>
          <a:stretch/>
        </p:blipFill>
        <p:spPr>
          <a:xfrm>
            <a:off x="144029" y="334253"/>
            <a:ext cx="1521737" cy="682158"/>
          </a:xfrm>
          <a:prstGeom prst="rect">
            <a:avLst/>
          </a:prstGeom>
          <a:noFill/>
          <a:ln>
            <a:noFill/>
          </a:ln>
        </p:spPr>
      </p:pic>
      <p:pic>
        <p:nvPicPr>
          <p:cNvPr id="157" name="Google Shape;157;p22"/>
          <p:cNvPicPr preferRelativeResize="0"/>
          <p:nvPr/>
        </p:nvPicPr>
        <p:blipFill rotWithShape="1">
          <a:blip r:embed="rId3">
            <a:alphaModFix/>
          </a:blip>
          <a:srcRect l="563" r="563"/>
          <a:stretch/>
        </p:blipFill>
        <p:spPr>
          <a:xfrm>
            <a:off x="144030" y="1446093"/>
            <a:ext cx="855430" cy="155533"/>
          </a:xfrm>
          <a:prstGeom prst="rect">
            <a:avLst/>
          </a:prstGeom>
          <a:noFill/>
          <a:ln>
            <a:noFill/>
          </a:ln>
        </p:spPr>
      </p:pic>
      <p:pic>
        <p:nvPicPr>
          <p:cNvPr id="158" name="Google Shape;158;p22"/>
          <p:cNvPicPr preferRelativeResize="0"/>
          <p:nvPr/>
        </p:nvPicPr>
        <p:blipFill rotWithShape="1">
          <a:blip r:embed="rId4">
            <a:alphaModFix/>
          </a:blip>
          <a:srcRect/>
          <a:stretch/>
        </p:blipFill>
        <p:spPr>
          <a:xfrm>
            <a:off x="144029" y="1151185"/>
            <a:ext cx="855430" cy="24673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1" name="Google Shape;161;p23"/>
          <p:cNvSpPr txBox="1">
            <a:spLocks noGrp="1"/>
          </p:cNvSpPr>
          <p:nvPr>
            <p:ph type="body" idx="1"/>
          </p:nvPr>
        </p:nvSpPr>
        <p:spPr>
          <a:xfrm>
            <a:off x="800100" y="1145219"/>
            <a:ext cx="7543800" cy="34875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Noto Sans Symbols"/>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162" name="Google Shape;162;p23"/>
          <p:cNvPicPr preferRelativeResize="0"/>
          <p:nvPr/>
        </p:nvPicPr>
        <p:blipFill rotWithShape="1">
          <a:blip r:embed="rId2">
            <a:alphaModFix/>
          </a:blip>
          <a:srcRect/>
          <a:stretch/>
        </p:blipFill>
        <p:spPr>
          <a:xfrm>
            <a:off x="144029" y="4733680"/>
            <a:ext cx="685800" cy="307427"/>
          </a:xfrm>
          <a:prstGeom prst="rect">
            <a:avLst/>
          </a:prstGeom>
          <a:noFill/>
          <a:ln>
            <a:noFill/>
          </a:ln>
        </p:spPr>
      </p:pic>
      <p:sp>
        <p:nvSpPr>
          <p:cNvPr id="163" name="Google Shape;163;p23"/>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64" name="Google Shape;164;p23"/>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65"/>
        <p:cNvGrpSpPr/>
        <p:nvPr/>
      </p:nvGrpSpPr>
      <p:grpSpPr>
        <a:xfrm>
          <a:off x="0" y="0"/>
          <a:ext cx="0" cy="0"/>
          <a:chOff x="0" y="0"/>
          <a:chExt cx="0" cy="0"/>
        </a:xfrm>
      </p:grpSpPr>
      <p:sp>
        <p:nvSpPr>
          <p:cNvPr id="166" name="Google Shape;166;p24"/>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67" name="Google Shape;167;p24"/>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68" name="Google Shape;168;p24"/>
          <p:cNvSpPr txBox="1">
            <a:spLocks noGrp="1"/>
          </p:cNvSpPr>
          <p:nvPr>
            <p:ph type="ctrTitle"/>
          </p:nvPr>
        </p:nvSpPr>
        <p:spPr>
          <a:xfrm>
            <a:off x="800099" y="1424940"/>
            <a:ext cx="7543800" cy="12801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3200"/>
              <a:buFont typeface="Trebuchet MS"/>
              <a:buNone/>
              <a:defRPr sz="32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9" name="Google Shape;169;p24"/>
          <p:cNvSpPr txBox="1">
            <a:spLocks noGrp="1"/>
          </p:cNvSpPr>
          <p:nvPr>
            <p:ph type="subTitle" idx="1"/>
          </p:nvPr>
        </p:nvSpPr>
        <p:spPr>
          <a:xfrm>
            <a:off x="800099" y="2705100"/>
            <a:ext cx="7543800" cy="1238400"/>
          </a:xfrm>
          <a:prstGeom prst="rect">
            <a:avLst/>
          </a:prstGeom>
          <a:noFill/>
          <a:ln>
            <a:noFill/>
          </a:ln>
        </p:spPr>
        <p:txBody>
          <a:bodyPr spcFirstLastPara="1" wrap="square" lIns="91425" tIns="137150" rIns="91425" bIns="45700" anchor="t" anchorCtr="0">
            <a:noAutofit/>
          </a:bodyPr>
          <a:lstStyle>
            <a:lvl1pPr marR="0" lvl="0" algn="l" rtl="0">
              <a:lnSpc>
                <a:spcPct val="100000"/>
              </a:lnSpc>
              <a:spcBef>
                <a:spcPts val="600"/>
              </a:spcBef>
              <a:spcAft>
                <a:spcPts val="0"/>
              </a:spcAft>
              <a:buClr>
                <a:schemeClr val="lt2"/>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600"/>
              </a:spcBef>
              <a:spcAft>
                <a:spcPts val="0"/>
              </a:spcAft>
              <a:buClr>
                <a:schemeClr val="lt2"/>
              </a:buClr>
              <a:buSzPts val="1500"/>
              <a:buFont typeface="Noto Sans Symbols"/>
              <a:buNone/>
              <a:defRPr sz="1500" b="0" i="0" u="none" strike="noStrike" cap="none">
                <a:solidFill>
                  <a:schemeClr val="dk2"/>
                </a:solidFill>
                <a:latin typeface="Trebuchet MS"/>
                <a:ea typeface="Trebuchet MS"/>
                <a:cs typeface="Trebuchet MS"/>
                <a:sym typeface="Trebuchet MS"/>
              </a:defRPr>
            </a:lvl2pPr>
            <a:lvl3pPr marR="0" lvl="2" algn="ctr" rtl="0">
              <a:lnSpc>
                <a:spcPct val="100000"/>
              </a:lnSpc>
              <a:spcBef>
                <a:spcPts val="600"/>
              </a:spcBef>
              <a:spcAft>
                <a:spcPts val="0"/>
              </a:spcAft>
              <a:buClr>
                <a:schemeClr val="lt2"/>
              </a:buClr>
              <a:buSzPts val="1350"/>
              <a:buFont typeface="Trebuchet MS"/>
              <a:buNone/>
              <a:defRPr sz="1350" b="0" i="0" u="none" strike="noStrike" cap="none">
                <a:solidFill>
                  <a:schemeClr val="dk2"/>
                </a:solidFill>
                <a:latin typeface="Trebuchet MS"/>
                <a:ea typeface="Trebuchet MS"/>
                <a:cs typeface="Trebuchet MS"/>
                <a:sym typeface="Trebuchet MS"/>
              </a:defRPr>
            </a:lvl3pPr>
            <a:lvl4pPr marR="0" lvl="3" algn="ctr" rtl="0">
              <a:lnSpc>
                <a:spcPct val="100000"/>
              </a:lnSpc>
              <a:spcBef>
                <a:spcPts val="600"/>
              </a:spcBef>
              <a:spcAft>
                <a:spcPts val="0"/>
              </a:spcAft>
              <a:buClr>
                <a:schemeClr val="lt2"/>
              </a:buClr>
              <a:buSzPts val="1200"/>
              <a:buFont typeface="Trebuchet MS"/>
              <a:buNone/>
              <a:defRPr sz="1200" b="0" i="0" u="none" strike="noStrike" cap="none">
                <a:solidFill>
                  <a:schemeClr val="dk2"/>
                </a:solidFill>
                <a:latin typeface="Trebuchet MS"/>
                <a:ea typeface="Trebuchet MS"/>
                <a:cs typeface="Trebuchet MS"/>
                <a:sym typeface="Trebuchet MS"/>
              </a:defRPr>
            </a:lvl4pPr>
            <a:lvl5pPr marR="0" lvl="4" algn="ctr" rtl="0">
              <a:lnSpc>
                <a:spcPct val="100000"/>
              </a:lnSpc>
              <a:spcBef>
                <a:spcPts val="600"/>
              </a:spcBef>
              <a:spcAft>
                <a:spcPts val="0"/>
              </a:spcAft>
              <a:buClr>
                <a:schemeClr val="lt2"/>
              </a:buClr>
              <a:buSzPts val="1200"/>
              <a:buFont typeface="Trebuchet MS"/>
              <a:buNone/>
              <a:defRPr sz="1200" b="0" i="0" u="none" strike="noStrike" cap="none">
                <a:solidFill>
                  <a:schemeClr val="dk2"/>
                </a:solidFill>
                <a:latin typeface="Trebuchet MS"/>
                <a:ea typeface="Trebuchet MS"/>
                <a:cs typeface="Trebuchet MS"/>
                <a:sym typeface="Trebuchet MS"/>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9pPr>
          </a:lstStyle>
          <a:p>
            <a:endParaRPr/>
          </a:p>
        </p:txBody>
      </p:sp>
      <p:pic>
        <p:nvPicPr>
          <p:cNvPr id="170" name="Google Shape;170;p24"/>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3" name="Google Shape;173;p25"/>
          <p:cNvSpPr txBox="1">
            <a:spLocks noGrp="1"/>
          </p:cNvSpPr>
          <p:nvPr>
            <p:ph type="body" idx="1"/>
          </p:nvPr>
        </p:nvSpPr>
        <p:spPr>
          <a:xfrm>
            <a:off x="800100" y="1145219"/>
            <a:ext cx="3714900" cy="34875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74" name="Google Shape;174;p25"/>
          <p:cNvSpPr txBox="1">
            <a:spLocks noGrp="1"/>
          </p:cNvSpPr>
          <p:nvPr>
            <p:ph type="body" idx="2"/>
          </p:nvPr>
        </p:nvSpPr>
        <p:spPr>
          <a:xfrm>
            <a:off x="4629150" y="1145219"/>
            <a:ext cx="3714600" cy="34875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75" name="Google Shape;175;p25"/>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6" name="Google Shape;176;p25"/>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77" name="Google Shape;177;p25"/>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Caption">
  <p:cSld name="Two Content Caption">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p26"/>
          <p:cNvSpPr txBox="1">
            <a:spLocks noGrp="1"/>
          </p:cNvSpPr>
          <p:nvPr>
            <p:ph type="body" idx="1"/>
          </p:nvPr>
        </p:nvSpPr>
        <p:spPr>
          <a:xfrm>
            <a:off x="800100" y="1145219"/>
            <a:ext cx="3714900" cy="3038700"/>
          </a:xfrm>
          <a:prstGeom prst="rect">
            <a:avLst/>
          </a:prstGeom>
          <a:solidFill>
            <a:schemeClr val="lt1"/>
          </a:solidFill>
          <a:ln>
            <a:noFill/>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81" name="Google Shape;181;p26"/>
          <p:cNvSpPr txBox="1">
            <a:spLocks noGrp="1"/>
          </p:cNvSpPr>
          <p:nvPr>
            <p:ph type="body" idx="2"/>
          </p:nvPr>
        </p:nvSpPr>
        <p:spPr>
          <a:xfrm>
            <a:off x="4629150" y="1145219"/>
            <a:ext cx="3714600" cy="34875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82" name="Google Shape;182;p26"/>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83" name="Google Shape;183;p26"/>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84" name="Google Shape;184;p26"/>
          <p:cNvSpPr txBox="1">
            <a:spLocks noGrp="1"/>
          </p:cNvSpPr>
          <p:nvPr>
            <p:ph type="body" idx="3"/>
          </p:nvPr>
        </p:nvSpPr>
        <p:spPr>
          <a:xfrm>
            <a:off x="800100" y="4183811"/>
            <a:ext cx="3714900" cy="44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lt2"/>
              </a:buClr>
              <a:buSzPts val="1200"/>
              <a:buFont typeface="Arial"/>
              <a:buNone/>
              <a:defRPr sz="1200" b="0" i="1" u="none" strike="noStrike" cap="none">
                <a:solidFill>
                  <a:schemeClr val="dk1"/>
                </a:solidFill>
                <a:latin typeface="Trebuchet MS"/>
                <a:ea typeface="Trebuchet MS"/>
                <a:cs typeface="Trebuchet MS"/>
                <a:sym typeface="Trebuchet MS"/>
              </a:defRPr>
            </a:lvl1pPr>
            <a:lvl2pPr marL="914400" marR="0" lvl="1" indent="-317500" algn="l" rtl="0">
              <a:lnSpc>
                <a:spcPct val="100000"/>
              </a:lnSpc>
              <a:spcBef>
                <a:spcPts val="600"/>
              </a:spcBef>
              <a:spcAft>
                <a:spcPts val="0"/>
              </a:spcAft>
              <a:buClr>
                <a:schemeClr val="lt2"/>
              </a:buClr>
              <a:buSzPts val="1400"/>
              <a:buFont typeface="Noto Sans Symbols"/>
              <a:buChar char="▪"/>
              <a:defRPr sz="1400" b="0" i="1" u="none" strike="noStrike" cap="none">
                <a:solidFill>
                  <a:schemeClr val="dk1"/>
                </a:solidFill>
                <a:latin typeface="Trebuchet MS"/>
                <a:ea typeface="Trebuchet MS"/>
                <a:cs typeface="Trebuchet MS"/>
                <a:sym typeface="Trebuchet MS"/>
              </a:defRPr>
            </a:lvl2pPr>
            <a:lvl3pPr marL="1371600" marR="0" lvl="2" indent="-317500" algn="l" rtl="0">
              <a:lnSpc>
                <a:spcPct val="100000"/>
              </a:lnSpc>
              <a:spcBef>
                <a:spcPts val="600"/>
              </a:spcBef>
              <a:spcAft>
                <a:spcPts val="0"/>
              </a:spcAft>
              <a:buClr>
                <a:schemeClr val="lt2"/>
              </a:buClr>
              <a:buSzPts val="1400"/>
              <a:buFont typeface="Trebuchet MS"/>
              <a:buChar char="▪"/>
              <a:defRPr sz="1400" b="0" i="1" u="none" strike="noStrike" cap="none">
                <a:solidFill>
                  <a:schemeClr val="dk1"/>
                </a:solidFill>
                <a:latin typeface="Trebuchet MS"/>
                <a:ea typeface="Trebuchet MS"/>
                <a:cs typeface="Trebuchet MS"/>
                <a:sym typeface="Trebuchet MS"/>
              </a:defRPr>
            </a:lvl3pPr>
            <a:lvl4pPr marL="1828800" marR="0" lvl="3" indent="-317500" algn="l" rtl="0">
              <a:lnSpc>
                <a:spcPct val="100000"/>
              </a:lnSpc>
              <a:spcBef>
                <a:spcPts val="600"/>
              </a:spcBef>
              <a:spcAft>
                <a:spcPts val="0"/>
              </a:spcAft>
              <a:buClr>
                <a:schemeClr val="lt2"/>
              </a:buClr>
              <a:buSzPts val="1400"/>
              <a:buFont typeface="Trebuchet MS"/>
              <a:buChar char="▫"/>
              <a:defRPr sz="1400" b="0" i="1" u="none" strike="noStrike" cap="none">
                <a:solidFill>
                  <a:schemeClr val="dk1"/>
                </a:solidFill>
                <a:latin typeface="Trebuchet MS"/>
                <a:ea typeface="Trebuchet MS"/>
                <a:cs typeface="Trebuchet MS"/>
                <a:sym typeface="Trebuchet MS"/>
              </a:defRPr>
            </a:lvl4pPr>
            <a:lvl5pPr marL="2286000" marR="0" lvl="4" indent="-317500" algn="l" rtl="0">
              <a:lnSpc>
                <a:spcPct val="100000"/>
              </a:lnSpc>
              <a:spcBef>
                <a:spcPts val="600"/>
              </a:spcBef>
              <a:spcAft>
                <a:spcPts val="0"/>
              </a:spcAft>
              <a:buClr>
                <a:schemeClr val="lt2"/>
              </a:buClr>
              <a:buSzPts val="1400"/>
              <a:buFont typeface="Trebuchet MS"/>
              <a:buChar char="&gt;"/>
              <a:defRPr sz="1400" b="0" i="1"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185" name="Google Shape;185;p26"/>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ull Caption">
  <p:cSld name="Full Caption">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8" name="Google Shape;188;p27"/>
          <p:cNvSpPr txBox="1">
            <a:spLocks noGrp="1"/>
          </p:cNvSpPr>
          <p:nvPr>
            <p:ph type="body" idx="1"/>
          </p:nvPr>
        </p:nvSpPr>
        <p:spPr>
          <a:xfrm>
            <a:off x="800099" y="1145219"/>
            <a:ext cx="7543800" cy="3176100"/>
          </a:xfrm>
          <a:prstGeom prst="rect">
            <a:avLst/>
          </a:prstGeom>
          <a:solidFill>
            <a:schemeClr val="lt1"/>
          </a:solidFill>
          <a:ln>
            <a:noFill/>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89" name="Google Shape;189;p27"/>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90" name="Google Shape;190;p27"/>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91" name="Google Shape;191;p27"/>
          <p:cNvSpPr txBox="1">
            <a:spLocks noGrp="1"/>
          </p:cNvSpPr>
          <p:nvPr>
            <p:ph type="body" idx="2"/>
          </p:nvPr>
        </p:nvSpPr>
        <p:spPr>
          <a:xfrm>
            <a:off x="800100" y="4321403"/>
            <a:ext cx="7543800" cy="311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200"/>
              <a:buFont typeface="Arial"/>
              <a:buNone/>
              <a:defRPr sz="1200" b="0" i="1" u="none" strike="noStrike" cap="none">
                <a:solidFill>
                  <a:schemeClr val="dk1"/>
                </a:solidFill>
                <a:latin typeface="Trebuchet MS"/>
                <a:ea typeface="Trebuchet MS"/>
                <a:cs typeface="Trebuchet MS"/>
                <a:sym typeface="Trebuchet MS"/>
              </a:defRPr>
            </a:lvl1pPr>
            <a:lvl2pPr marL="914400" marR="0" lvl="1" indent="-317500" algn="l" rtl="0">
              <a:lnSpc>
                <a:spcPct val="100000"/>
              </a:lnSpc>
              <a:spcBef>
                <a:spcPts val="600"/>
              </a:spcBef>
              <a:spcAft>
                <a:spcPts val="0"/>
              </a:spcAft>
              <a:buClr>
                <a:schemeClr val="lt2"/>
              </a:buClr>
              <a:buSzPts val="1400"/>
              <a:buFont typeface="Noto Sans Symbols"/>
              <a:buChar char="▪"/>
              <a:defRPr sz="1400" b="0" i="1" u="none" strike="noStrike" cap="none">
                <a:solidFill>
                  <a:schemeClr val="dk1"/>
                </a:solidFill>
                <a:latin typeface="Trebuchet MS"/>
                <a:ea typeface="Trebuchet MS"/>
                <a:cs typeface="Trebuchet MS"/>
                <a:sym typeface="Trebuchet MS"/>
              </a:defRPr>
            </a:lvl2pPr>
            <a:lvl3pPr marL="1371600" marR="0" lvl="2" indent="-317500" algn="l" rtl="0">
              <a:lnSpc>
                <a:spcPct val="100000"/>
              </a:lnSpc>
              <a:spcBef>
                <a:spcPts val="600"/>
              </a:spcBef>
              <a:spcAft>
                <a:spcPts val="0"/>
              </a:spcAft>
              <a:buClr>
                <a:schemeClr val="lt2"/>
              </a:buClr>
              <a:buSzPts val="1400"/>
              <a:buFont typeface="Trebuchet MS"/>
              <a:buChar char="▪"/>
              <a:defRPr sz="1400" b="0" i="1" u="none" strike="noStrike" cap="none">
                <a:solidFill>
                  <a:schemeClr val="dk1"/>
                </a:solidFill>
                <a:latin typeface="Trebuchet MS"/>
                <a:ea typeface="Trebuchet MS"/>
                <a:cs typeface="Trebuchet MS"/>
                <a:sym typeface="Trebuchet MS"/>
              </a:defRPr>
            </a:lvl3pPr>
            <a:lvl4pPr marL="1828800" marR="0" lvl="3" indent="-317500" algn="l" rtl="0">
              <a:lnSpc>
                <a:spcPct val="100000"/>
              </a:lnSpc>
              <a:spcBef>
                <a:spcPts val="600"/>
              </a:spcBef>
              <a:spcAft>
                <a:spcPts val="0"/>
              </a:spcAft>
              <a:buClr>
                <a:schemeClr val="lt2"/>
              </a:buClr>
              <a:buSzPts val="1400"/>
              <a:buFont typeface="Trebuchet MS"/>
              <a:buChar char="▫"/>
              <a:defRPr sz="1400" b="0" i="1" u="none" strike="noStrike" cap="none">
                <a:solidFill>
                  <a:schemeClr val="dk1"/>
                </a:solidFill>
                <a:latin typeface="Trebuchet MS"/>
                <a:ea typeface="Trebuchet MS"/>
                <a:cs typeface="Trebuchet MS"/>
                <a:sym typeface="Trebuchet MS"/>
              </a:defRPr>
            </a:lvl4pPr>
            <a:lvl5pPr marL="2286000" marR="0" lvl="4" indent="-317500" algn="l" rtl="0">
              <a:lnSpc>
                <a:spcPct val="100000"/>
              </a:lnSpc>
              <a:spcBef>
                <a:spcPts val="600"/>
              </a:spcBef>
              <a:spcAft>
                <a:spcPts val="0"/>
              </a:spcAft>
              <a:buClr>
                <a:schemeClr val="lt2"/>
              </a:buClr>
              <a:buSzPts val="1400"/>
              <a:buFont typeface="Trebuchet MS"/>
              <a:buChar char="&gt;"/>
              <a:defRPr sz="1400" b="0" i="1"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192" name="Google Shape;192;p27"/>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93"/>
        <p:cNvGrpSpPr/>
        <p:nvPr/>
      </p:nvGrpSpPr>
      <p:grpSpPr>
        <a:xfrm>
          <a:off x="0" y="0"/>
          <a:ext cx="0" cy="0"/>
          <a:chOff x="0" y="0"/>
          <a:chExt cx="0" cy="0"/>
        </a:xfrm>
      </p:grpSpPr>
      <p:sp>
        <p:nvSpPr>
          <p:cNvPr id="194" name="Google Shape;194;p28"/>
          <p:cNvSpPr txBox="1">
            <a:spLocks noGrp="1"/>
          </p:cNvSpPr>
          <p:nvPr>
            <p:ph type="body" idx="1"/>
          </p:nvPr>
        </p:nvSpPr>
        <p:spPr>
          <a:xfrm>
            <a:off x="800100" y="1132643"/>
            <a:ext cx="3698100" cy="421500"/>
          </a:xfrm>
          <a:prstGeom prst="rect">
            <a:avLst/>
          </a:prstGeom>
          <a:noFill/>
          <a:ln>
            <a:noFill/>
          </a:ln>
        </p:spPr>
        <p:txBody>
          <a:bodyPr spcFirstLastPara="1" wrap="square" lIns="91425" tIns="137150" rIns="91425" bIns="45700" anchor="b"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95" name="Google Shape;195;p28"/>
          <p:cNvSpPr txBox="1">
            <a:spLocks noGrp="1"/>
          </p:cNvSpPr>
          <p:nvPr>
            <p:ph type="body" idx="2"/>
          </p:nvPr>
        </p:nvSpPr>
        <p:spPr>
          <a:xfrm>
            <a:off x="800100" y="1554004"/>
            <a:ext cx="3698100" cy="3088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96" name="Google Shape;196;p28"/>
          <p:cNvSpPr txBox="1">
            <a:spLocks noGrp="1"/>
          </p:cNvSpPr>
          <p:nvPr>
            <p:ph type="body" idx="3"/>
          </p:nvPr>
        </p:nvSpPr>
        <p:spPr>
          <a:xfrm>
            <a:off x="4629150" y="1132643"/>
            <a:ext cx="3714600" cy="421500"/>
          </a:xfrm>
          <a:prstGeom prst="rect">
            <a:avLst/>
          </a:prstGeom>
          <a:noFill/>
          <a:ln>
            <a:noFill/>
          </a:ln>
        </p:spPr>
        <p:txBody>
          <a:bodyPr spcFirstLastPara="1" wrap="square" lIns="91425" tIns="137150" rIns="91425" bIns="45700" anchor="b"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97" name="Google Shape;197;p28"/>
          <p:cNvSpPr txBox="1">
            <a:spLocks noGrp="1"/>
          </p:cNvSpPr>
          <p:nvPr>
            <p:ph type="body" idx="4"/>
          </p:nvPr>
        </p:nvSpPr>
        <p:spPr>
          <a:xfrm>
            <a:off x="4629150" y="1554004"/>
            <a:ext cx="3714600" cy="3088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98" name="Google Shape;198;p28"/>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99" name="Google Shape;199;p28"/>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200" name="Google Shape;200;p28"/>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01" name="Google Shape;201;p28"/>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lor Comparison">
  <p:cSld name="Color Comparison">
    <p:spTree>
      <p:nvGrpSpPr>
        <p:cNvPr id="1" name="Shape 202"/>
        <p:cNvGrpSpPr/>
        <p:nvPr/>
      </p:nvGrpSpPr>
      <p:grpSpPr>
        <a:xfrm>
          <a:off x="0" y="0"/>
          <a:ext cx="0" cy="0"/>
          <a:chOff x="0" y="0"/>
          <a:chExt cx="0" cy="0"/>
        </a:xfrm>
      </p:grpSpPr>
      <p:sp>
        <p:nvSpPr>
          <p:cNvPr id="203" name="Google Shape;203;p29"/>
          <p:cNvSpPr txBox="1">
            <a:spLocks noGrp="1"/>
          </p:cNvSpPr>
          <p:nvPr>
            <p:ph type="body" idx="1"/>
          </p:nvPr>
        </p:nvSpPr>
        <p:spPr>
          <a:xfrm>
            <a:off x="800100" y="1279285"/>
            <a:ext cx="3698100" cy="421500"/>
          </a:xfrm>
          <a:prstGeom prst="rect">
            <a:avLst/>
          </a:prstGeom>
          <a:solidFill>
            <a:schemeClr val="accen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04" name="Google Shape;204;p29"/>
          <p:cNvSpPr txBox="1">
            <a:spLocks noGrp="1"/>
          </p:cNvSpPr>
          <p:nvPr>
            <p:ph type="body" idx="2"/>
          </p:nvPr>
        </p:nvSpPr>
        <p:spPr>
          <a:xfrm>
            <a:off x="800100" y="1700646"/>
            <a:ext cx="3698100" cy="2941500"/>
          </a:xfrm>
          <a:prstGeom prst="rect">
            <a:avLst/>
          </a:prstGeom>
          <a:solidFill>
            <a:schemeClr val="l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205" name="Google Shape;205;p29"/>
          <p:cNvSpPr txBox="1">
            <a:spLocks noGrp="1"/>
          </p:cNvSpPr>
          <p:nvPr>
            <p:ph type="body" idx="3"/>
          </p:nvPr>
        </p:nvSpPr>
        <p:spPr>
          <a:xfrm>
            <a:off x="4629150" y="1279285"/>
            <a:ext cx="3714600" cy="421500"/>
          </a:xfrm>
          <a:prstGeom prst="rect">
            <a:avLst/>
          </a:prstGeom>
          <a:solidFill>
            <a:schemeClr val="accen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06" name="Google Shape;206;p29"/>
          <p:cNvSpPr txBox="1">
            <a:spLocks noGrp="1"/>
          </p:cNvSpPr>
          <p:nvPr>
            <p:ph type="body" idx="4"/>
          </p:nvPr>
        </p:nvSpPr>
        <p:spPr>
          <a:xfrm>
            <a:off x="4629150" y="1700646"/>
            <a:ext cx="3714600" cy="2941500"/>
          </a:xfrm>
          <a:prstGeom prst="rect">
            <a:avLst/>
          </a:prstGeom>
          <a:solidFill>
            <a:schemeClr val="l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207" name="Google Shape;207;p29"/>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8" name="Google Shape;208;p29"/>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209" name="Google Shape;209;p29"/>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10" name="Google Shape;210;p29"/>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Sections">
  <p:cSld name="Three Sections">
    <p:spTree>
      <p:nvGrpSpPr>
        <p:cNvPr id="1" name="Shape 211"/>
        <p:cNvGrpSpPr/>
        <p:nvPr/>
      </p:nvGrpSpPr>
      <p:grpSpPr>
        <a:xfrm>
          <a:off x="0" y="0"/>
          <a:ext cx="0" cy="0"/>
          <a:chOff x="0" y="0"/>
          <a:chExt cx="0" cy="0"/>
        </a:xfrm>
      </p:grpSpPr>
      <p:sp>
        <p:nvSpPr>
          <p:cNvPr id="212" name="Google Shape;212;p30"/>
          <p:cNvSpPr txBox="1">
            <a:spLocks noGrp="1"/>
          </p:cNvSpPr>
          <p:nvPr>
            <p:ph type="body" idx="1"/>
          </p:nvPr>
        </p:nvSpPr>
        <p:spPr>
          <a:xfrm>
            <a:off x="800099" y="1279284"/>
            <a:ext cx="2286000" cy="6858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13" name="Google Shape;213;p30"/>
          <p:cNvSpPr txBox="1">
            <a:spLocks noGrp="1"/>
          </p:cNvSpPr>
          <p:nvPr>
            <p:ph type="body" idx="2"/>
          </p:nvPr>
        </p:nvSpPr>
        <p:spPr>
          <a:xfrm>
            <a:off x="800100" y="1965084"/>
            <a:ext cx="22860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214" name="Google Shape;214;p30"/>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5" name="Google Shape;215;p30"/>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216" name="Google Shape;216;p30"/>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7" name="Google Shape;217;p30"/>
          <p:cNvSpPr txBox="1">
            <a:spLocks noGrp="1"/>
          </p:cNvSpPr>
          <p:nvPr>
            <p:ph type="body" idx="3"/>
          </p:nvPr>
        </p:nvSpPr>
        <p:spPr>
          <a:xfrm>
            <a:off x="3428998" y="1279284"/>
            <a:ext cx="2286000" cy="6858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18" name="Google Shape;218;p30"/>
          <p:cNvSpPr txBox="1">
            <a:spLocks noGrp="1"/>
          </p:cNvSpPr>
          <p:nvPr>
            <p:ph type="body" idx="4"/>
          </p:nvPr>
        </p:nvSpPr>
        <p:spPr>
          <a:xfrm>
            <a:off x="3428999" y="1965084"/>
            <a:ext cx="22860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219" name="Google Shape;219;p30"/>
          <p:cNvSpPr txBox="1">
            <a:spLocks noGrp="1"/>
          </p:cNvSpPr>
          <p:nvPr>
            <p:ph type="body" idx="5"/>
          </p:nvPr>
        </p:nvSpPr>
        <p:spPr>
          <a:xfrm>
            <a:off x="6057898" y="1279284"/>
            <a:ext cx="2286000" cy="6858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20" name="Google Shape;220;p30"/>
          <p:cNvSpPr txBox="1">
            <a:spLocks noGrp="1"/>
          </p:cNvSpPr>
          <p:nvPr>
            <p:ph type="body" idx="6"/>
          </p:nvPr>
        </p:nvSpPr>
        <p:spPr>
          <a:xfrm>
            <a:off x="6057899" y="1965084"/>
            <a:ext cx="22860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221" name="Google Shape;221;p30"/>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ree Sections Horizontal">
  <p:cSld name="Three Sections Horizontal">
    <p:spTree>
      <p:nvGrpSpPr>
        <p:cNvPr id="1" name="Shape 222"/>
        <p:cNvGrpSpPr/>
        <p:nvPr/>
      </p:nvGrpSpPr>
      <p:grpSpPr>
        <a:xfrm>
          <a:off x="0" y="0"/>
          <a:ext cx="0" cy="0"/>
          <a:chOff x="0" y="0"/>
          <a:chExt cx="0" cy="0"/>
        </a:xfrm>
      </p:grpSpPr>
      <p:sp>
        <p:nvSpPr>
          <p:cNvPr id="223" name="Google Shape;223;p31"/>
          <p:cNvSpPr txBox="1">
            <a:spLocks noGrp="1"/>
          </p:cNvSpPr>
          <p:nvPr>
            <p:ph type="body" idx="1"/>
          </p:nvPr>
        </p:nvSpPr>
        <p:spPr>
          <a:xfrm>
            <a:off x="800099" y="1279284"/>
            <a:ext cx="2286000" cy="9144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24" name="Google Shape;224;p31"/>
          <p:cNvSpPr txBox="1">
            <a:spLocks noGrp="1"/>
          </p:cNvSpPr>
          <p:nvPr>
            <p:ph type="body" idx="2"/>
          </p:nvPr>
        </p:nvSpPr>
        <p:spPr>
          <a:xfrm>
            <a:off x="3321170" y="1279285"/>
            <a:ext cx="5022600" cy="9144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225" name="Google Shape;225;p31"/>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26" name="Google Shape;226;p31"/>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227" name="Google Shape;227;p31"/>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8" name="Google Shape;228;p31"/>
          <p:cNvSpPr txBox="1">
            <a:spLocks noGrp="1"/>
          </p:cNvSpPr>
          <p:nvPr>
            <p:ph type="body" idx="3"/>
          </p:nvPr>
        </p:nvSpPr>
        <p:spPr>
          <a:xfrm>
            <a:off x="800098" y="2503565"/>
            <a:ext cx="2286000" cy="9144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29" name="Google Shape;229;p31"/>
          <p:cNvSpPr txBox="1">
            <a:spLocks noGrp="1"/>
          </p:cNvSpPr>
          <p:nvPr>
            <p:ph type="body" idx="4"/>
          </p:nvPr>
        </p:nvSpPr>
        <p:spPr>
          <a:xfrm>
            <a:off x="3321170" y="2465343"/>
            <a:ext cx="5022600" cy="9525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230" name="Google Shape;230;p31"/>
          <p:cNvSpPr txBox="1">
            <a:spLocks noGrp="1"/>
          </p:cNvSpPr>
          <p:nvPr>
            <p:ph type="body" idx="5"/>
          </p:nvPr>
        </p:nvSpPr>
        <p:spPr>
          <a:xfrm>
            <a:off x="800099" y="3727847"/>
            <a:ext cx="2286000" cy="9144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31" name="Google Shape;231;p31"/>
          <p:cNvSpPr txBox="1">
            <a:spLocks noGrp="1"/>
          </p:cNvSpPr>
          <p:nvPr>
            <p:ph type="body" idx="6"/>
          </p:nvPr>
        </p:nvSpPr>
        <p:spPr>
          <a:xfrm>
            <a:off x="3321171" y="3727847"/>
            <a:ext cx="5022600" cy="9144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232" name="Google Shape;232;p31"/>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no logo">
  <p:cSld name="OBJECT_1">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800100" y="1057500"/>
            <a:ext cx="7543800" cy="35751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15000"/>
              </a:lnSpc>
              <a:spcBef>
                <a:spcPts val="600"/>
              </a:spcBef>
              <a:spcAft>
                <a:spcPts val="0"/>
              </a:spcAft>
              <a:buClr>
                <a:schemeClr val="lt2"/>
              </a:buClr>
              <a:buSzPts val="1400"/>
              <a:buFont typeface="Noto Sans Symbols"/>
              <a:buNone/>
              <a:defRPr b="0" i="0" u="none" strike="noStrike" cap="none">
                <a:solidFill>
                  <a:schemeClr val="dk2"/>
                </a:solidFill>
                <a:latin typeface="Trebuchet MS"/>
                <a:ea typeface="Trebuchet MS"/>
                <a:cs typeface="Trebuchet MS"/>
                <a:sym typeface="Trebuchet MS"/>
              </a:defRPr>
            </a:lvl1pPr>
            <a:lvl2pPr marL="914400" marR="0" lvl="1" indent="-317500" algn="l" rtl="0">
              <a:lnSpc>
                <a:spcPct val="115000"/>
              </a:lnSpc>
              <a:spcBef>
                <a:spcPts val="600"/>
              </a:spcBef>
              <a:spcAft>
                <a:spcPts val="0"/>
              </a:spcAft>
              <a:buClr>
                <a:schemeClr val="lt2"/>
              </a:buClr>
              <a:buSzPts val="1400"/>
              <a:buFont typeface="Noto Sans Symbols"/>
              <a:buChar char="▪"/>
              <a:defRPr b="0" i="0" u="none" strike="noStrike" cap="none">
                <a:solidFill>
                  <a:schemeClr val="dk2"/>
                </a:solidFill>
                <a:latin typeface="Trebuchet MS"/>
                <a:ea typeface="Trebuchet MS"/>
                <a:cs typeface="Trebuchet MS"/>
                <a:sym typeface="Trebuchet MS"/>
              </a:defRPr>
            </a:lvl2pPr>
            <a:lvl3pPr marL="1371600" marR="0" lvl="2" indent="-317500" algn="l" rtl="0">
              <a:lnSpc>
                <a:spcPct val="115000"/>
              </a:lnSpc>
              <a:spcBef>
                <a:spcPts val="600"/>
              </a:spcBef>
              <a:spcAft>
                <a:spcPts val="0"/>
              </a:spcAft>
              <a:buClr>
                <a:schemeClr val="lt2"/>
              </a:buClr>
              <a:buSzPts val="1400"/>
              <a:buFont typeface="Trebuchet MS"/>
              <a:buChar char="▪"/>
              <a:defRPr b="0" i="0" u="none" strike="noStrike" cap="none">
                <a:solidFill>
                  <a:schemeClr val="dk2"/>
                </a:solidFill>
                <a:latin typeface="Trebuchet MS"/>
                <a:ea typeface="Trebuchet MS"/>
                <a:cs typeface="Trebuchet MS"/>
                <a:sym typeface="Trebuchet MS"/>
              </a:defRPr>
            </a:lvl3pPr>
            <a:lvl4pPr marL="1828800" marR="0" lvl="3" indent="-317500" algn="l" rtl="0">
              <a:lnSpc>
                <a:spcPct val="115000"/>
              </a:lnSpc>
              <a:spcBef>
                <a:spcPts val="600"/>
              </a:spcBef>
              <a:spcAft>
                <a:spcPts val="0"/>
              </a:spcAft>
              <a:buClr>
                <a:schemeClr val="lt2"/>
              </a:buClr>
              <a:buSzPts val="1400"/>
              <a:buFont typeface="Trebuchet MS"/>
              <a:buChar char="▫"/>
              <a:defRPr b="0" i="0" u="none" strike="noStrike" cap="none">
                <a:solidFill>
                  <a:schemeClr val="dk2"/>
                </a:solidFill>
                <a:latin typeface="Trebuchet MS"/>
                <a:ea typeface="Trebuchet MS"/>
                <a:cs typeface="Trebuchet MS"/>
                <a:sym typeface="Trebuchet MS"/>
              </a:defRPr>
            </a:lvl4pPr>
            <a:lvl5pPr marL="2286000" marR="0" lvl="4" indent="-317500" algn="l" rtl="0">
              <a:lnSpc>
                <a:spcPct val="115000"/>
              </a:lnSpc>
              <a:spcBef>
                <a:spcPts val="600"/>
              </a:spcBef>
              <a:spcAft>
                <a:spcPts val="0"/>
              </a:spcAft>
              <a:buClr>
                <a:schemeClr val="lt2"/>
              </a:buClr>
              <a:buSzPts val="1400"/>
              <a:buFont typeface="Trebuchet MS"/>
              <a:buChar char="&gt;"/>
              <a:defRPr b="0" i="0" u="none" strike="noStrike" cap="none">
                <a:solidFill>
                  <a:schemeClr val="dk2"/>
                </a:solidFill>
                <a:latin typeface="Trebuchet MS"/>
                <a:ea typeface="Trebuchet MS"/>
                <a:cs typeface="Trebuchet MS"/>
                <a:sym typeface="Trebuchet MS"/>
              </a:defRPr>
            </a:lvl5pPr>
            <a:lvl6pPr marL="2743200" marR="0" lvl="5" indent="-317500" algn="l" rtl="0">
              <a:lnSpc>
                <a:spcPct val="115000"/>
              </a:lnSpc>
              <a:spcBef>
                <a:spcPts val="375"/>
              </a:spcBef>
              <a:spcAft>
                <a:spcPts val="0"/>
              </a:spcAft>
              <a:buClr>
                <a:schemeClr val="dk1"/>
              </a:buClr>
              <a:buSzPts val="1400"/>
              <a:buFont typeface="Arial"/>
              <a:buChar char="•"/>
              <a:defRPr b="0" i="0" u="none" strike="noStrike" cap="none">
                <a:solidFill>
                  <a:schemeClr val="dk1"/>
                </a:solidFill>
                <a:latin typeface="Trebuchet MS"/>
                <a:ea typeface="Trebuchet MS"/>
                <a:cs typeface="Trebuchet MS"/>
                <a:sym typeface="Trebuchet MS"/>
              </a:defRPr>
            </a:lvl6pPr>
            <a:lvl7pPr marL="3200400" marR="0" lvl="6" indent="-317500" algn="l" rtl="0">
              <a:lnSpc>
                <a:spcPct val="115000"/>
              </a:lnSpc>
              <a:spcBef>
                <a:spcPts val="375"/>
              </a:spcBef>
              <a:spcAft>
                <a:spcPts val="0"/>
              </a:spcAft>
              <a:buClr>
                <a:schemeClr val="dk1"/>
              </a:buClr>
              <a:buSzPts val="1400"/>
              <a:buFont typeface="Arial"/>
              <a:buChar char="•"/>
              <a:defRPr b="0" i="0" u="none" strike="noStrike" cap="none">
                <a:solidFill>
                  <a:schemeClr val="dk1"/>
                </a:solidFill>
                <a:latin typeface="Trebuchet MS"/>
                <a:ea typeface="Trebuchet MS"/>
                <a:cs typeface="Trebuchet MS"/>
                <a:sym typeface="Trebuchet MS"/>
              </a:defRPr>
            </a:lvl7pPr>
            <a:lvl8pPr marL="3657600" marR="0" lvl="7" indent="-317500" algn="l" rtl="0">
              <a:lnSpc>
                <a:spcPct val="115000"/>
              </a:lnSpc>
              <a:spcBef>
                <a:spcPts val="375"/>
              </a:spcBef>
              <a:spcAft>
                <a:spcPts val="0"/>
              </a:spcAft>
              <a:buClr>
                <a:schemeClr val="dk1"/>
              </a:buClr>
              <a:buSzPts val="1400"/>
              <a:buFont typeface="Arial"/>
              <a:buChar char="•"/>
              <a:defRPr b="0" i="0" u="none" strike="noStrike" cap="none">
                <a:solidFill>
                  <a:schemeClr val="dk1"/>
                </a:solidFill>
                <a:latin typeface="Trebuchet MS"/>
                <a:ea typeface="Trebuchet MS"/>
                <a:cs typeface="Trebuchet MS"/>
                <a:sym typeface="Trebuchet MS"/>
              </a:defRPr>
            </a:lvl8pPr>
            <a:lvl9pPr marL="4114800" marR="0" lvl="8" indent="-317500" algn="l" rtl="0">
              <a:lnSpc>
                <a:spcPct val="115000"/>
              </a:lnSpc>
              <a:spcBef>
                <a:spcPts val="375"/>
              </a:spcBef>
              <a:spcAft>
                <a:spcPts val="0"/>
              </a:spcAft>
              <a:buClr>
                <a:schemeClr val="dk1"/>
              </a:buClr>
              <a:buSzPts val="1400"/>
              <a:buFont typeface="Arial"/>
              <a:buChar char="•"/>
              <a:defRPr b="0" i="0" u="none" strike="noStrike" cap="none">
                <a:solidFill>
                  <a:schemeClr val="dk1"/>
                </a:solidFill>
                <a:latin typeface="Trebuchet MS"/>
                <a:ea typeface="Trebuchet MS"/>
                <a:cs typeface="Trebuchet MS"/>
                <a:sym typeface="Trebuchet MS"/>
              </a:defRPr>
            </a:lvl9pPr>
          </a:lstStyle>
          <a:p>
            <a:endParaRPr/>
          </a:p>
        </p:txBody>
      </p:sp>
      <p:sp>
        <p:nvSpPr>
          <p:cNvPr id="28" name="Google Shape;28;p4"/>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9" name="Google Shape;29;p4"/>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rrows">
  <p:cSld name="Arrows">
    <p:spTree>
      <p:nvGrpSpPr>
        <p:cNvPr id="1" name="Shape 233"/>
        <p:cNvGrpSpPr/>
        <p:nvPr/>
      </p:nvGrpSpPr>
      <p:grpSpPr>
        <a:xfrm>
          <a:off x="0" y="0"/>
          <a:ext cx="0" cy="0"/>
          <a:chOff x="0" y="0"/>
          <a:chExt cx="0" cy="0"/>
        </a:xfrm>
      </p:grpSpPr>
      <p:sp>
        <p:nvSpPr>
          <p:cNvPr id="234" name="Google Shape;234;p32"/>
          <p:cNvSpPr>
            <a:spLocks noGrp="1"/>
          </p:cNvSpPr>
          <p:nvPr>
            <p:ph type="body" idx="1"/>
          </p:nvPr>
        </p:nvSpPr>
        <p:spPr>
          <a:xfrm>
            <a:off x="800099" y="1279284"/>
            <a:ext cx="2057400" cy="685800"/>
          </a:xfrm>
          <a:prstGeom prst="homePlate">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35" name="Google Shape;235;p32"/>
          <p:cNvSpPr txBox="1">
            <a:spLocks noGrp="1"/>
          </p:cNvSpPr>
          <p:nvPr>
            <p:ph type="body" idx="2"/>
          </p:nvPr>
        </p:nvSpPr>
        <p:spPr>
          <a:xfrm>
            <a:off x="800101" y="1965084"/>
            <a:ext cx="17016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236" name="Google Shape;236;p32"/>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37" name="Google Shape;237;p32"/>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238" name="Google Shape;238;p32"/>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9" name="Google Shape;239;p32"/>
          <p:cNvSpPr>
            <a:spLocks noGrp="1"/>
          </p:cNvSpPr>
          <p:nvPr>
            <p:ph type="body" idx="3"/>
          </p:nvPr>
        </p:nvSpPr>
        <p:spPr>
          <a:xfrm>
            <a:off x="2628899" y="1279284"/>
            <a:ext cx="2057400" cy="685800"/>
          </a:xfrm>
          <a:prstGeom prst="chevron">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40" name="Google Shape;240;p32"/>
          <p:cNvSpPr txBox="1">
            <a:spLocks noGrp="1"/>
          </p:cNvSpPr>
          <p:nvPr>
            <p:ph type="body" idx="4"/>
          </p:nvPr>
        </p:nvSpPr>
        <p:spPr>
          <a:xfrm>
            <a:off x="2628900" y="1965084"/>
            <a:ext cx="17016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241" name="Google Shape;241;p32"/>
          <p:cNvSpPr>
            <a:spLocks noGrp="1"/>
          </p:cNvSpPr>
          <p:nvPr>
            <p:ph type="body" idx="5"/>
          </p:nvPr>
        </p:nvSpPr>
        <p:spPr>
          <a:xfrm>
            <a:off x="4457699" y="1279284"/>
            <a:ext cx="2057400" cy="685800"/>
          </a:xfrm>
          <a:prstGeom prst="chevron">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42" name="Google Shape;242;p32"/>
          <p:cNvSpPr txBox="1">
            <a:spLocks noGrp="1"/>
          </p:cNvSpPr>
          <p:nvPr>
            <p:ph type="body" idx="6"/>
          </p:nvPr>
        </p:nvSpPr>
        <p:spPr>
          <a:xfrm>
            <a:off x="4457700" y="1965084"/>
            <a:ext cx="17016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243" name="Google Shape;243;p32"/>
          <p:cNvSpPr>
            <a:spLocks noGrp="1"/>
          </p:cNvSpPr>
          <p:nvPr>
            <p:ph type="body" idx="7"/>
          </p:nvPr>
        </p:nvSpPr>
        <p:spPr>
          <a:xfrm>
            <a:off x="6286499" y="1279284"/>
            <a:ext cx="2057400" cy="685800"/>
          </a:xfrm>
          <a:prstGeom prst="chevron">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44" name="Google Shape;244;p32"/>
          <p:cNvSpPr txBox="1">
            <a:spLocks noGrp="1"/>
          </p:cNvSpPr>
          <p:nvPr>
            <p:ph type="body" idx="8"/>
          </p:nvPr>
        </p:nvSpPr>
        <p:spPr>
          <a:xfrm>
            <a:off x="6286499" y="1965084"/>
            <a:ext cx="1701600" cy="2677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245" name="Google Shape;245;p32"/>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46"/>
        <p:cNvGrpSpPr/>
        <p:nvPr/>
      </p:nvGrpSpPr>
      <p:grpSpPr>
        <a:xfrm>
          <a:off x="0" y="0"/>
          <a:ext cx="0" cy="0"/>
          <a:chOff x="0" y="0"/>
          <a:chExt cx="0" cy="0"/>
        </a:xfrm>
      </p:grpSpPr>
      <p:sp>
        <p:nvSpPr>
          <p:cNvPr id="247" name="Google Shape;247;p33"/>
          <p:cNvSpPr txBox="1">
            <a:spLocks noGrp="1"/>
          </p:cNvSpPr>
          <p:nvPr>
            <p:ph type="body" idx="1"/>
          </p:nvPr>
        </p:nvSpPr>
        <p:spPr>
          <a:xfrm>
            <a:off x="800099" y="1132643"/>
            <a:ext cx="7543800" cy="421500"/>
          </a:xfrm>
          <a:prstGeom prst="rect">
            <a:avLst/>
          </a:prstGeom>
          <a:noFill/>
          <a:ln>
            <a:noFill/>
          </a:ln>
        </p:spPr>
        <p:txBody>
          <a:bodyPr spcFirstLastPara="1" wrap="square" lIns="91425" tIns="137150" rIns="91425" bIns="45700" anchor="b"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48" name="Google Shape;248;p33"/>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9" name="Google Shape;249;p33"/>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250" name="Google Shape;250;p33"/>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51" name="Google Shape;251;p33"/>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hart/Graph">
  <p:cSld name="Chart/Graph">
    <p:spTree>
      <p:nvGrpSpPr>
        <p:cNvPr id="1" name="Shape 252"/>
        <p:cNvGrpSpPr/>
        <p:nvPr/>
      </p:nvGrpSpPr>
      <p:grpSpPr>
        <a:xfrm>
          <a:off x="0" y="0"/>
          <a:ext cx="0" cy="0"/>
          <a:chOff x="0" y="0"/>
          <a:chExt cx="0" cy="0"/>
        </a:xfrm>
      </p:grpSpPr>
      <p:sp>
        <p:nvSpPr>
          <p:cNvPr id="253" name="Google Shape;253;p34"/>
          <p:cNvSpPr txBox="1">
            <a:spLocks noGrp="1"/>
          </p:cNvSpPr>
          <p:nvPr>
            <p:ph type="body" idx="1"/>
          </p:nvPr>
        </p:nvSpPr>
        <p:spPr>
          <a:xfrm>
            <a:off x="800099" y="1132643"/>
            <a:ext cx="7543800" cy="421500"/>
          </a:xfrm>
          <a:prstGeom prst="rect">
            <a:avLst/>
          </a:prstGeom>
          <a:noFill/>
          <a:ln>
            <a:noFill/>
          </a:ln>
        </p:spPr>
        <p:txBody>
          <a:bodyPr spcFirstLastPara="1" wrap="square" lIns="91425" tIns="137150" rIns="91425" bIns="45700" anchor="b"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54" name="Google Shape;254;p34"/>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5" name="Google Shape;255;p34"/>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256" name="Google Shape;256;p34"/>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7" name="Google Shape;257;p34"/>
          <p:cNvSpPr>
            <a:spLocks noGrp="1"/>
          </p:cNvSpPr>
          <p:nvPr>
            <p:ph type="chart" idx="2"/>
          </p:nvPr>
        </p:nvSpPr>
        <p:spPr>
          <a:xfrm>
            <a:off x="800100" y="1554004"/>
            <a:ext cx="7543800" cy="3088200"/>
          </a:xfrm>
          <a:prstGeom prst="rect">
            <a:avLst/>
          </a:prstGeom>
          <a:noFill/>
          <a:ln>
            <a:noFill/>
          </a:ln>
        </p:spPr>
        <p:txBody>
          <a:bodyPr spcFirstLastPara="1" wrap="square" lIns="91425" tIns="137150" rIns="91425" bIns="45700" anchor="t" anchorCtr="0">
            <a:noAutofit/>
          </a:bodyPr>
          <a:lstStyle>
            <a:lvl1pPr marR="0" lvl="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R="0" lvl="2"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R="0" lvl="3"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R="0" lvl="4"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258" name="Google Shape;258;p34"/>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1" name="Google Shape;261;p35"/>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62" name="Google Shape;262;p35"/>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63" name="Google Shape;263;p35"/>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4"/>
        <p:cNvGrpSpPr/>
        <p:nvPr/>
      </p:nvGrpSpPr>
      <p:grpSpPr>
        <a:xfrm>
          <a:off x="0" y="0"/>
          <a:ext cx="0" cy="0"/>
          <a:chOff x="0" y="0"/>
          <a:chExt cx="0" cy="0"/>
        </a:xfrm>
      </p:grpSpPr>
      <p:sp>
        <p:nvSpPr>
          <p:cNvPr id="265" name="Google Shape;265;p36"/>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66" name="Google Shape;266;p36"/>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67" name="Google Shape;267;p36"/>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lank 2">
  <p:cSld name="Blank 2">
    <p:spTree>
      <p:nvGrpSpPr>
        <p:cNvPr id="1" name="Shape 268"/>
        <p:cNvGrpSpPr/>
        <p:nvPr/>
      </p:nvGrpSpPr>
      <p:grpSpPr>
        <a:xfrm>
          <a:off x="0" y="0"/>
          <a:ext cx="0" cy="0"/>
          <a:chOff x="0" y="0"/>
          <a:chExt cx="0" cy="0"/>
        </a:xfrm>
      </p:grpSpPr>
      <p:sp>
        <p:nvSpPr>
          <p:cNvPr id="269" name="Google Shape;269;p37"/>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70" name="Google Shape;270;p37"/>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71" name="Google Shape;271;p37"/>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lack">
  <p:cSld name="Black">
    <p:bg>
      <p:bgPr>
        <a:solidFill>
          <a:srgbClr val="000000"/>
        </a:solidFill>
        <a:effectLst/>
      </p:bgPr>
    </p:bg>
    <p:spTree>
      <p:nvGrpSpPr>
        <p:cNvPr id="1" name="Shape 272"/>
        <p:cNvGrpSpPr/>
        <p:nvPr/>
      </p:nvGrpSpPr>
      <p:grpSpPr>
        <a:xfrm>
          <a:off x="0" y="0"/>
          <a:ext cx="0" cy="0"/>
          <a:chOff x="0" y="0"/>
          <a:chExt cx="0" cy="0"/>
        </a:xfrm>
      </p:grpSpPr>
      <p:sp>
        <p:nvSpPr>
          <p:cNvPr id="273" name="Google Shape;273;p38"/>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74" name="Google Shape;274;p38"/>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75" name="Google Shape;275;p38"/>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0"/>
        <p:cNvGrpSpPr/>
        <p:nvPr/>
      </p:nvGrpSpPr>
      <p:grpSpPr>
        <a:xfrm>
          <a:off x="0" y="0"/>
          <a:ext cx="0" cy="0"/>
          <a:chOff x="0" y="0"/>
          <a:chExt cx="0" cy="0"/>
        </a:xfrm>
      </p:grpSpPr>
      <p:sp>
        <p:nvSpPr>
          <p:cNvPr id="31" name="Google Shape;31;p5"/>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5"/>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5"/>
          <p:cNvSpPr txBox="1">
            <a:spLocks noGrp="1"/>
          </p:cNvSpPr>
          <p:nvPr>
            <p:ph type="ctrTitle"/>
          </p:nvPr>
        </p:nvSpPr>
        <p:spPr>
          <a:xfrm>
            <a:off x="800099" y="1424940"/>
            <a:ext cx="7543800" cy="12801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32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4" name="Google Shape;34;p5"/>
          <p:cNvSpPr txBox="1">
            <a:spLocks noGrp="1"/>
          </p:cNvSpPr>
          <p:nvPr>
            <p:ph type="subTitle" idx="1"/>
          </p:nvPr>
        </p:nvSpPr>
        <p:spPr>
          <a:xfrm>
            <a:off x="800099" y="2705100"/>
            <a:ext cx="7543800" cy="1238400"/>
          </a:xfrm>
          <a:prstGeom prst="rect">
            <a:avLst/>
          </a:prstGeom>
          <a:noFill/>
          <a:ln>
            <a:noFill/>
          </a:ln>
        </p:spPr>
        <p:txBody>
          <a:bodyPr spcFirstLastPara="1" wrap="square" lIns="91425" tIns="137150" rIns="91425" bIns="45700" anchor="t" anchorCtr="0">
            <a:noAutofit/>
          </a:bodyPr>
          <a:lstStyle>
            <a:lvl1pPr marR="0" lvl="0" algn="l" rtl="0">
              <a:lnSpc>
                <a:spcPct val="100000"/>
              </a:lnSpc>
              <a:spcBef>
                <a:spcPts val="600"/>
              </a:spcBef>
              <a:spcAft>
                <a:spcPts val="0"/>
              </a:spcAft>
              <a:buClr>
                <a:schemeClr val="lt2"/>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600"/>
              </a:spcBef>
              <a:spcAft>
                <a:spcPts val="0"/>
              </a:spcAft>
              <a:buClr>
                <a:schemeClr val="lt2"/>
              </a:buClr>
              <a:buSzPts val="1500"/>
              <a:buFont typeface="Noto Sans Symbols"/>
              <a:buNone/>
              <a:defRPr sz="1500" b="0" i="0" u="none" strike="noStrike" cap="none">
                <a:solidFill>
                  <a:schemeClr val="dk2"/>
                </a:solidFill>
                <a:latin typeface="Trebuchet MS"/>
                <a:ea typeface="Trebuchet MS"/>
                <a:cs typeface="Trebuchet MS"/>
                <a:sym typeface="Trebuchet MS"/>
              </a:defRPr>
            </a:lvl2pPr>
            <a:lvl3pPr marR="0" lvl="2" algn="ctr" rtl="0">
              <a:lnSpc>
                <a:spcPct val="100000"/>
              </a:lnSpc>
              <a:spcBef>
                <a:spcPts val="600"/>
              </a:spcBef>
              <a:spcAft>
                <a:spcPts val="0"/>
              </a:spcAft>
              <a:buClr>
                <a:schemeClr val="lt2"/>
              </a:buClr>
              <a:buSzPts val="1350"/>
              <a:buFont typeface="Trebuchet MS"/>
              <a:buNone/>
              <a:defRPr sz="1350" b="0" i="0" u="none" strike="noStrike" cap="none">
                <a:solidFill>
                  <a:schemeClr val="dk2"/>
                </a:solidFill>
                <a:latin typeface="Trebuchet MS"/>
                <a:ea typeface="Trebuchet MS"/>
                <a:cs typeface="Trebuchet MS"/>
                <a:sym typeface="Trebuchet MS"/>
              </a:defRPr>
            </a:lvl3pPr>
            <a:lvl4pPr marR="0" lvl="3" algn="ctr" rtl="0">
              <a:lnSpc>
                <a:spcPct val="100000"/>
              </a:lnSpc>
              <a:spcBef>
                <a:spcPts val="600"/>
              </a:spcBef>
              <a:spcAft>
                <a:spcPts val="0"/>
              </a:spcAft>
              <a:buClr>
                <a:schemeClr val="lt2"/>
              </a:buClr>
              <a:buSzPts val="1200"/>
              <a:buFont typeface="Trebuchet MS"/>
              <a:buNone/>
              <a:defRPr sz="1200" b="0" i="0" u="none" strike="noStrike" cap="none">
                <a:solidFill>
                  <a:schemeClr val="dk2"/>
                </a:solidFill>
                <a:latin typeface="Trebuchet MS"/>
                <a:ea typeface="Trebuchet MS"/>
                <a:cs typeface="Trebuchet MS"/>
                <a:sym typeface="Trebuchet MS"/>
              </a:defRPr>
            </a:lvl4pPr>
            <a:lvl5pPr marR="0" lvl="4" algn="ctr" rtl="0">
              <a:lnSpc>
                <a:spcPct val="100000"/>
              </a:lnSpc>
              <a:spcBef>
                <a:spcPts val="600"/>
              </a:spcBef>
              <a:spcAft>
                <a:spcPts val="0"/>
              </a:spcAft>
              <a:buClr>
                <a:schemeClr val="lt2"/>
              </a:buClr>
              <a:buSzPts val="1200"/>
              <a:buFont typeface="Trebuchet MS"/>
              <a:buNone/>
              <a:defRPr sz="1200" b="0" i="0" u="none" strike="noStrike" cap="none">
                <a:solidFill>
                  <a:schemeClr val="dk2"/>
                </a:solidFill>
                <a:latin typeface="Trebuchet MS"/>
                <a:ea typeface="Trebuchet MS"/>
                <a:cs typeface="Trebuchet MS"/>
                <a:sym typeface="Trebuchet MS"/>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9pPr>
          </a:lstStyle>
          <a:p>
            <a:endParaRPr/>
          </a:p>
        </p:txBody>
      </p:sp>
      <p:pic>
        <p:nvPicPr>
          <p:cNvPr id="35" name="Google Shape;35;p5"/>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800100" y="1051175"/>
            <a:ext cx="3714900" cy="35817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39" name="Google Shape;39;p6"/>
          <p:cNvSpPr txBox="1">
            <a:spLocks noGrp="1"/>
          </p:cNvSpPr>
          <p:nvPr>
            <p:ph type="body" idx="2"/>
          </p:nvPr>
        </p:nvSpPr>
        <p:spPr>
          <a:xfrm>
            <a:off x="4629150" y="1051175"/>
            <a:ext cx="3714600" cy="35817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40" name="Google Shape;40;p6"/>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1" name="Google Shape;41;p6"/>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Caption">
  <p:cSld name="Two Content Caption">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45" name="Google Shape;45;p7"/>
          <p:cNvSpPr txBox="1">
            <a:spLocks noGrp="1"/>
          </p:cNvSpPr>
          <p:nvPr>
            <p:ph type="body" idx="1"/>
          </p:nvPr>
        </p:nvSpPr>
        <p:spPr>
          <a:xfrm>
            <a:off x="800100" y="1145219"/>
            <a:ext cx="3714900" cy="3038700"/>
          </a:xfrm>
          <a:prstGeom prst="rect">
            <a:avLst/>
          </a:prstGeom>
          <a:solidFill>
            <a:schemeClr val="lt1"/>
          </a:solidFill>
          <a:ln>
            <a:noFill/>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46" name="Google Shape;46;p7"/>
          <p:cNvSpPr txBox="1">
            <a:spLocks noGrp="1"/>
          </p:cNvSpPr>
          <p:nvPr>
            <p:ph type="body" idx="2"/>
          </p:nvPr>
        </p:nvSpPr>
        <p:spPr>
          <a:xfrm>
            <a:off x="4629150" y="1145219"/>
            <a:ext cx="3714600" cy="34875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47" name="Google Shape;47;p7"/>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8" name="Google Shape;48;p7"/>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7"/>
          <p:cNvSpPr txBox="1">
            <a:spLocks noGrp="1"/>
          </p:cNvSpPr>
          <p:nvPr>
            <p:ph type="body" idx="3"/>
          </p:nvPr>
        </p:nvSpPr>
        <p:spPr>
          <a:xfrm>
            <a:off x="800100" y="4183811"/>
            <a:ext cx="3714900" cy="44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lt2"/>
              </a:buClr>
              <a:buSzPts val="1200"/>
              <a:buFont typeface="Arial"/>
              <a:buNone/>
              <a:defRPr sz="1200" b="0" i="1" u="none" strike="noStrike" cap="none">
                <a:solidFill>
                  <a:schemeClr val="dk1"/>
                </a:solidFill>
                <a:latin typeface="Trebuchet MS"/>
                <a:ea typeface="Trebuchet MS"/>
                <a:cs typeface="Trebuchet MS"/>
                <a:sym typeface="Trebuchet MS"/>
              </a:defRPr>
            </a:lvl1pPr>
            <a:lvl2pPr marL="914400" marR="0" lvl="1" indent="-317500" algn="l" rtl="0">
              <a:lnSpc>
                <a:spcPct val="100000"/>
              </a:lnSpc>
              <a:spcBef>
                <a:spcPts val="600"/>
              </a:spcBef>
              <a:spcAft>
                <a:spcPts val="0"/>
              </a:spcAft>
              <a:buClr>
                <a:schemeClr val="lt2"/>
              </a:buClr>
              <a:buSzPts val="1400"/>
              <a:buFont typeface="Noto Sans Symbols"/>
              <a:buChar char="▪"/>
              <a:defRPr sz="1400" b="0" i="1" u="none" strike="noStrike" cap="none">
                <a:solidFill>
                  <a:schemeClr val="dk1"/>
                </a:solidFill>
                <a:latin typeface="Trebuchet MS"/>
                <a:ea typeface="Trebuchet MS"/>
                <a:cs typeface="Trebuchet MS"/>
                <a:sym typeface="Trebuchet MS"/>
              </a:defRPr>
            </a:lvl2pPr>
            <a:lvl3pPr marL="1371600" marR="0" lvl="2" indent="-317500" algn="l" rtl="0">
              <a:lnSpc>
                <a:spcPct val="100000"/>
              </a:lnSpc>
              <a:spcBef>
                <a:spcPts val="600"/>
              </a:spcBef>
              <a:spcAft>
                <a:spcPts val="0"/>
              </a:spcAft>
              <a:buClr>
                <a:schemeClr val="lt2"/>
              </a:buClr>
              <a:buSzPts val="1400"/>
              <a:buFont typeface="Trebuchet MS"/>
              <a:buChar char="▪"/>
              <a:defRPr sz="1400" b="0" i="1" u="none" strike="noStrike" cap="none">
                <a:solidFill>
                  <a:schemeClr val="dk1"/>
                </a:solidFill>
                <a:latin typeface="Trebuchet MS"/>
                <a:ea typeface="Trebuchet MS"/>
                <a:cs typeface="Trebuchet MS"/>
                <a:sym typeface="Trebuchet MS"/>
              </a:defRPr>
            </a:lvl3pPr>
            <a:lvl4pPr marL="1828800" marR="0" lvl="3" indent="-317500" algn="l" rtl="0">
              <a:lnSpc>
                <a:spcPct val="100000"/>
              </a:lnSpc>
              <a:spcBef>
                <a:spcPts val="600"/>
              </a:spcBef>
              <a:spcAft>
                <a:spcPts val="0"/>
              </a:spcAft>
              <a:buClr>
                <a:schemeClr val="lt2"/>
              </a:buClr>
              <a:buSzPts val="1400"/>
              <a:buFont typeface="Trebuchet MS"/>
              <a:buChar char="▫"/>
              <a:defRPr sz="1400" b="0" i="1" u="none" strike="noStrike" cap="none">
                <a:solidFill>
                  <a:schemeClr val="dk1"/>
                </a:solidFill>
                <a:latin typeface="Trebuchet MS"/>
                <a:ea typeface="Trebuchet MS"/>
                <a:cs typeface="Trebuchet MS"/>
                <a:sym typeface="Trebuchet MS"/>
              </a:defRPr>
            </a:lvl4pPr>
            <a:lvl5pPr marL="2286000" marR="0" lvl="4" indent="-317500" algn="l" rtl="0">
              <a:lnSpc>
                <a:spcPct val="100000"/>
              </a:lnSpc>
              <a:spcBef>
                <a:spcPts val="600"/>
              </a:spcBef>
              <a:spcAft>
                <a:spcPts val="0"/>
              </a:spcAft>
              <a:buClr>
                <a:schemeClr val="lt2"/>
              </a:buClr>
              <a:buSzPts val="1400"/>
              <a:buFont typeface="Trebuchet MS"/>
              <a:buChar char="&gt;"/>
              <a:defRPr sz="1400" b="0" i="1"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50" name="Google Shape;50;p7"/>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ull Caption">
  <p:cSld name="Full Caption">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3" name="Google Shape;53;p8"/>
          <p:cNvSpPr txBox="1">
            <a:spLocks noGrp="1"/>
          </p:cNvSpPr>
          <p:nvPr>
            <p:ph type="body" idx="1"/>
          </p:nvPr>
        </p:nvSpPr>
        <p:spPr>
          <a:xfrm>
            <a:off x="800099" y="1145219"/>
            <a:ext cx="7543800" cy="3176100"/>
          </a:xfrm>
          <a:prstGeom prst="rect">
            <a:avLst/>
          </a:prstGeom>
          <a:solidFill>
            <a:schemeClr val="lt1"/>
          </a:solidFill>
          <a:ln>
            <a:noFill/>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54" name="Google Shape;54;p8"/>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5" name="Google Shape;55;p8"/>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8"/>
          <p:cNvSpPr txBox="1">
            <a:spLocks noGrp="1"/>
          </p:cNvSpPr>
          <p:nvPr>
            <p:ph type="body" idx="2"/>
          </p:nvPr>
        </p:nvSpPr>
        <p:spPr>
          <a:xfrm>
            <a:off x="800100" y="4321403"/>
            <a:ext cx="7543800" cy="311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200"/>
              <a:buFont typeface="Arial"/>
              <a:buNone/>
              <a:defRPr sz="1200" b="0" i="1" u="none" strike="noStrike" cap="none">
                <a:solidFill>
                  <a:schemeClr val="dk1"/>
                </a:solidFill>
                <a:latin typeface="Trebuchet MS"/>
                <a:ea typeface="Trebuchet MS"/>
                <a:cs typeface="Trebuchet MS"/>
                <a:sym typeface="Trebuchet MS"/>
              </a:defRPr>
            </a:lvl1pPr>
            <a:lvl2pPr marL="914400" marR="0" lvl="1" indent="-317500" algn="l" rtl="0">
              <a:lnSpc>
                <a:spcPct val="100000"/>
              </a:lnSpc>
              <a:spcBef>
                <a:spcPts val="600"/>
              </a:spcBef>
              <a:spcAft>
                <a:spcPts val="0"/>
              </a:spcAft>
              <a:buClr>
                <a:schemeClr val="lt2"/>
              </a:buClr>
              <a:buSzPts val="1400"/>
              <a:buFont typeface="Noto Sans Symbols"/>
              <a:buChar char="▪"/>
              <a:defRPr sz="1400" b="0" i="1" u="none" strike="noStrike" cap="none">
                <a:solidFill>
                  <a:schemeClr val="dk1"/>
                </a:solidFill>
                <a:latin typeface="Trebuchet MS"/>
                <a:ea typeface="Trebuchet MS"/>
                <a:cs typeface="Trebuchet MS"/>
                <a:sym typeface="Trebuchet MS"/>
              </a:defRPr>
            </a:lvl2pPr>
            <a:lvl3pPr marL="1371600" marR="0" lvl="2" indent="-317500" algn="l" rtl="0">
              <a:lnSpc>
                <a:spcPct val="100000"/>
              </a:lnSpc>
              <a:spcBef>
                <a:spcPts val="600"/>
              </a:spcBef>
              <a:spcAft>
                <a:spcPts val="0"/>
              </a:spcAft>
              <a:buClr>
                <a:schemeClr val="lt2"/>
              </a:buClr>
              <a:buSzPts val="1400"/>
              <a:buFont typeface="Trebuchet MS"/>
              <a:buChar char="▪"/>
              <a:defRPr sz="1400" b="0" i="1" u="none" strike="noStrike" cap="none">
                <a:solidFill>
                  <a:schemeClr val="dk1"/>
                </a:solidFill>
                <a:latin typeface="Trebuchet MS"/>
                <a:ea typeface="Trebuchet MS"/>
                <a:cs typeface="Trebuchet MS"/>
                <a:sym typeface="Trebuchet MS"/>
              </a:defRPr>
            </a:lvl3pPr>
            <a:lvl4pPr marL="1828800" marR="0" lvl="3" indent="-317500" algn="l" rtl="0">
              <a:lnSpc>
                <a:spcPct val="100000"/>
              </a:lnSpc>
              <a:spcBef>
                <a:spcPts val="600"/>
              </a:spcBef>
              <a:spcAft>
                <a:spcPts val="0"/>
              </a:spcAft>
              <a:buClr>
                <a:schemeClr val="lt2"/>
              </a:buClr>
              <a:buSzPts val="1400"/>
              <a:buFont typeface="Trebuchet MS"/>
              <a:buChar char="▫"/>
              <a:defRPr sz="1400" b="0" i="1" u="none" strike="noStrike" cap="none">
                <a:solidFill>
                  <a:schemeClr val="dk1"/>
                </a:solidFill>
                <a:latin typeface="Trebuchet MS"/>
                <a:ea typeface="Trebuchet MS"/>
                <a:cs typeface="Trebuchet MS"/>
                <a:sym typeface="Trebuchet MS"/>
              </a:defRPr>
            </a:lvl4pPr>
            <a:lvl5pPr marL="2286000" marR="0" lvl="4" indent="-317500" algn="l" rtl="0">
              <a:lnSpc>
                <a:spcPct val="100000"/>
              </a:lnSpc>
              <a:spcBef>
                <a:spcPts val="600"/>
              </a:spcBef>
              <a:spcAft>
                <a:spcPts val="0"/>
              </a:spcAft>
              <a:buClr>
                <a:schemeClr val="lt2"/>
              </a:buClr>
              <a:buSzPts val="1400"/>
              <a:buFont typeface="Trebuchet MS"/>
              <a:buChar char="&gt;"/>
              <a:defRPr sz="1400" b="0" i="1"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57" name="Google Shape;57;p8"/>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a:off x="800100" y="1132643"/>
            <a:ext cx="3698100" cy="421500"/>
          </a:xfrm>
          <a:prstGeom prst="rect">
            <a:avLst/>
          </a:prstGeom>
          <a:noFill/>
          <a:ln>
            <a:noFill/>
          </a:ln>
        </p:spPr>
        <p:txBody>
          <a:bodyPr spcFirstLastPara="1" wrap="square" lIns="91425" tIns="137150" rIns="91425" bIns="45700" anchor="b"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60" name="Google Shape;60;p9"/>
          <p:cNvSpPr txBox="1">
            <a:spLocks noGrp="1"/>
          </p:cNvSpPr>
          <p:nvPr>
            <p:ph type="body" idx="2"/>
          </p:nvPr>
        </p:nvSpPr>
        <p:spPr>
          <a:xfrm>
            <a:off x="800100" y="1554004"/>
            <a:ext cx="3698100" cy="3088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61" name="Google Shape;61;p9"/>
          <p:cNvSpPr txBox="1">
            <a:spLocks noGrp="1"/>
          </p:cNvSpPr>
          <p:nvPr>
            <p:ph type="body" idx="3"/>
          </p:nvPr>
        </p:nvSpPr>
        <p:spPr>
          <a:xfrm>
            <a:off x="4629150" y="1132643"/>
            <a:ext cx="3714600" cy="421500"/>
          </a:xfrm>
          <a:prstGeom prst="rect">
            <a:avLst/>
          </a:prstGeom>
          <a:noFill/>
          <a:ln>
            <a:noFill/>
          </a:ln>
        </p:spPr>
        <p:txBody>
          <a:bodyPr spcFirstLastPara="1" wrap="square" lIns="91425" tIns="137150" rIns="91425" bIns="45700" anchor="b"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62" name="Google Shape;62;p9"/>
          <p:cNvSpPr txBox="1">
            <a:spLocks noGrp="1"/>
          </p:cNvSpPr>
          <p:nvPr>
            <p:ph type="body" idx="4"/>
          </p:nvPr>
        </p:nvSpPr>
        <p:spPr>
          <a:xfrm>
            <a:off x="4629150" y="1554004"/>
            <a:ext cx="3714600" cy="3088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63" name="Google Shape;63;p9"/>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4" name="Google Shape;64;p9"/>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9"/>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66" name="Google Shape;66;p9"/>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lor Comparison">
  <p:cSld name="Color Comparison">
    <p:spTree>
      <p:nvGrpSpPr>
        <p:cNvPr id="1" name="Shape 67"/>
        <p:cNvGrpSpPr/>
        <p:nvPr/>
      </p:nvGrpSpPr>
      <p:grpSpPr>
        <a:xfrm>
          <a:off x="0" y="0"/>
          <a:ext cx="0" cy="0"/>
          <a:chOff x="0" y="0"/>
          <a:chExt cx="0" cy="0"/>
        </a:xfrm>
      </p:grpSpPr>
      <p:sp>
        <p:nvSpPr>
          <p:cNvPr id="68" name="Google Shape;68;p10"/>
          <p:cNvSpPr txBox="1">
            <a:spLocks noGrp="1"/>
          </p:cNvSpPr>
          <p:nvPr>
            <p:ph type="body" idx="1"/>
          </p:nvPr>
        </p:nvSpPr>
        <p:spPr>
          <a:xfrm>
            <a:off x="800100" y="1279285"/>
            <a:ext cx="3698100" cy="421500"/>
          </a:xfrm>
          <a:prstGeom prst="rect">
            <a:avLst/>
          </a:prstGeom>
          <a:solidFill>
            <a:schemeClr val="accen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69" name="Google Shape;69;p10"/>
          <p:cNvSpPr txBox="1">
            <a:spLocks noGrp="1"/>
          </p:cNvSpPr>
          <p:nvPr>
            <p:ph type="body" idx="2"/>
          </p:nvPr>
        </p:nvSpPr>
        <p:spPr>
          <a:xfrm>
            <a:off x="800100" y="1700646"/>
            <a:ext cx="3698100" cy="2941500"/>
          </a:xfrm>
          <a:prstGeom prst="rect">
            <a:avLst/>
          </a:prstGeom>
          <a:solidFill>
            <a:schemeClr val="l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70" name="Google Shape;70;p10"/>
          <p:cNvSpPr txBox="1">
            <a:spLocks noGrp="1"/>
          </p:cNvSpPr>
          <p:nvPr>
            <p:ph type="body" idx="3"/>
          </p:nvPr>
        </p:nvSpPr>
        <p:spPr>
          <a:xfrm>
            <a:off x="4629150" y="1279285"/>
            <a:ext cx="3714600" cy="421500"/>
          </a:xfrm>
          <a:prstGeom prst="rect">
            <a:avLst/>
          </a:prstGeom>
          <a:solidFill>
            <a:schemeClr val="accen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71" name="Google Shape;71;p10"/>
          <p:cNvSpPr txBox="1">
            <a:spLocks noGrp="1"/>
          </p:cNvSpPr>
          <p:nvPr>
            <p:ph type="body" idx="4"/>
          </p:nvPr>
        </p:nvSpPr>
        <p:spPr>
          <a:xfrm>
            <a:off x="4629150" y="1700646"/>
            <a:ext cx="3714600" cy="2941500"/>
          </a:xfrm>
          <a:prstGeom prst="rect">
            <a:avLst/>
          </a:prstGeom>
          <a:solidFill>
            <a:schemeClr val="l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72" name="Google Shape;72;p10"/>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3" name="Google Shape;73;p10"/>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0"/>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75" name="Google Shape;75;p10"/>
          <p:cNvPicPr preferRelativeResize="0"/>
          <p:nvPr/>
        </p:nvPicPr>
        <p:blipFill rotWithShape="1">
          <a:blip r:embed="rId2">
            <a:alphaModFix/>
          </a:blip>
          <a:srcRect/>
          <a:stretch/>
        </p:blipFill>
        <p:spPr>
          <a:xfrm>
            <a:off x="144029" y="4733680"/>
            <a:ext cx="685800" cy="30742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00100" y="1053346"/>
            <a:ext cx="7543800" cy="35793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15000"/>
              </a:lnSpc>
              <a:spcBef>
                <a:spcPts val="600"/>
              </a:spcBef>
              <a:spcAft>
                <a:spcPts val="0"/>
              </a:spcAft>
              <a:buClr>
                <a:schemeClr val="lt2"/>
              </a:buClr>
              <a:buSzPts val="1400"/>
              <a:buFont typeface="Arial"/>
              <a:buNone/>
              <a:defRPr b="0" i="0" u="none" strike="noStrike" cap="none">
                <a:solidFill>
                  <a:schemeClr val="dk2"/>
                </a:solidFill>
                <a:latin typeface="Trebuchet MS"/>
                <a:ea typeface="Trebuchet MS"/>
                <a:cs typeface="Trebuchet MS"/>
                <a:sym typeface="Trebuchet MS"/>
              </a:defRPr>
            </a:lvl1pPr>
            <a:lvl2pPr marL="914400" marR="0" lvl="1" indent="-317500" algn="l" rtl="0">
              <a:lnSpc>
                <a:spcPct val="115000"/>
              </a:lnSpc>
              <a:spcBef>
                <a:spcPts val="600"/>
              </a:spcBef>
              <a:spcAft>
                <a:spcPts val="0"/>
              </a:spcAft>
              <a:buClr>
                <a:schemeClr val="lt2"/>
              </a:buClr>
              <a:buSzPts val="1400"/>
              <a:buFont typeface="Noto Sans Symbols"/>
              <a:buChar char="▪"/>
              <a:defRPr b="0" i="0" u="none" strike="noStrike" cap="none">
                <a:solidFill>
                  <a:schemeClr val="dk2"/>
                </a:solidFill>
                <a:latin typeface="Trebuchet MS"/>
                <a:ea typeface="Trebuchet MS"/>
                <a:cs typeface="Trebuchet MS"/>
                <a:sym typeface="Trebuchet MS"/>
              </a:defRPr>
            </a:lvl2pPr>
            <a:lvl3pPr marL="1371600" marR="0" lvl="2" indent="-317500" algn="l" rtl="0">
              <a:lnSpc>
                <a:spcPct val="115000"/>
              </a:lnSpc>
              <a:spcBef>
                <a:spcPts val="600"/>
              </a:spcBef>
              <a:spcAft>
                <a:spcPts val="0"/>
              </a:spcAft>
              <a:buClr>
                <a:schemeClr val="lt2"/>
              </a:buClr>
              <a:buSzPts val="1400"/>
              <a:buFont typeface="Trebuchet MS"/>
              <a:buChar char="▪"/>
              <a:defRPr b="0" i="0" u="none" strike="noStrike" cap="none">
                <a:solidFill>
                  <a:schemeClr val="dk2"/>
                </a:solidFill>
                <a:latin typeface="Trebuchet MS"/>
                <a:ea typeface="Trebuchet MS"/>
                <a:cs typeface="Trebuchet MS"/>
                <a:sym typeface="Trebuchet MS"/>
              </a:defRPr>
            </a:lvl3pPr>
            <a:lvl4pPr marL="1828800" marR="0" lvl="3" indent="-317500" algn="l" rtl="0">
              <a:lnSpc>
                <a:spcPct val="115000"/>
              </a:lnSpc>
              <a:spcBef>
                <a:spcPts val="600"/>
              </a:spcBef>
              <a:spcAft>
                <a:spcPts val="0"/>
              </a:spcAft>
              <a:buClr>
                <a:schemeClr val="lt2"/>
              </a:buClr>
              <a:buSzPts val="1400"/>
              <a:buFont typeface="Trebuchet MS"/>
              <a:buChar char="▫"/>
              <a:defRPr b="0" i="0" u="none" strike="noStrike" cap="none">
                <a:solidFill>
                  <a:schemeClr val="dk2"/>
                </a:solidFill>
                <a:latin typeface="Trebuchet MS"/>
                <a:ea typeface="Trebuchet MS"/>
                <a:cs typeface="Trebuchet MS"/>
                <a:sym typeface="Trebuchet MS"/>
              </a:defRPr>
            </a:lvl4pPr>
            <a:lvl5pPr marL="2286000" marR="0" lvl="4" indent="-317500" algn="l" rtl="0">
              <a:lnSpc>
                <a:spcPct val="115000"/>
              </a:lnSpc>
              <a:spcBef>
                <a:spcPts val="600"/>
              </a:spcBef>
              <a:spcAft>
                <a:spcPts val="0"/>
              </a:spcAft>
              <a:buClr>
                <a:schemeClr val="lt2"/>
              </a:buClr>
              <a:buSzPts val="1400"/>
              <a:buFont typeface="Trebuchet MS"/>
              <a:buChar char="&gt;"/>
              <a:defRPr b="0" i="0" u="none" strike="noStrike" cap="none">
                <a:solidFill>
                  <a:schemeClr val="dk2"/>
                </a:solidFill>
                <a:latin typeface="Trebuchet MS"/>
                <a:ea typeface="Trebuchet MS"/>
                <a:cs typeface="Trebuchet MS"/>
                <a:sym typeface="Trebuchet MS"/>
              </a:defRPr>
            </a:lvl5pPr>
            <a:lvl6pPr marL="2743200" marR="0" lvl="5" indent="-317500" algn="l" rtl="0">
              <a:lnSpc>
                <a:spcPct val="115000"/>
              </a:lnSpc>
              <a:spcBef>
                <a:spcPts val="375"/>
              </a:spcBef>
              <a:spcAft>
                <a:spcPts val="0"/>
              </a:spcAft>
              <a:buClr>
                <a:schemeClr val="dk1"/>
              </a:buClr>
              <a:buSzPts val="1400"/>
              <a:buFont typeface="Arial"/>
              <a:buChar char="•"/>
              <a:defRPr b="0" i="0" u="none" strike="noStrike" cap="none">
                <a:solidFill>
                  <a:schemeClr val="dk1"/>
                </a:solidFill>
                <a:latin typeface="Trebuchet MS"/>
                <a:ea typeface="Trebuchet MS"/>
                <a:cs typeface="Trebuchet MS"/>
                <a:sym typeface="Trebuchet MS"/>
              </a:defRPr>
            </a:lvl6pPr>
            <a:lvl7pPr marL="3200400" marR="0" lvl="6" indent="-317500" algn="l" rtl="0">
              <a:lnSpc>
                <a:spcPct val="115000"/>
              </a:lnSpc>
              <a:spcBef>
                <a:spcPts val="375"/>
              </a:spcBef>
              <a:spcAft>
                <a:spcPts val="0"/>
              </a:spcAft>
              <a:buClr>
                <a:schemeClr val="dk1"/>
              </a:buClr>
              <a:buSzPts val="1400"/>
              <a:buFont typeface="Arial"/>
              <a:buChar char="•"/>
              <a:defRPr b="0" i="0" u="none" strike="noStrike" cap="none">
                <a:solidFill>
                  <a:schemeClr val="dk1"/>
                </a:solidFill>
                <a:latin typeface="Trebuchet MS"/>
                <a:ea typeface="Trebuchet MS"/>
                <a:cs typeface="Trebuchet MS"/>
                <a:sym typeface="Trebuchet MS"/>
              </a:defRPr>
            </a:lvl7pPr>
            <a:lvl8pPr marL="3657600" marR="0" lvl="7" indent="-317500" algn="l" rtl="0">
              <a:lnSpc>
                <a:spcPct val="115000"/>
              </a:lnSpc>
              <a:spcBef>
                <a:spcPts val="375"/>
              </a:spcBef>
              <a:spcAft>
                <a:spcPts val="0"/>
              </a:spcAft>
              <a:buClr>
                <a:schemeClr val="dk1"/>
              </a:buClr>
              <a:buSzPts val="1400"/>
              <a:buFont typeface="Arial"/>
              <a:buChar char="•"/>
              <a:defRPr b="0" i="0" u="none" strike="noStrike" cap="none">
                <a:solidFill>
                  <a:schemeClr val="dk1"/>
                </a:solidFill>
                <a:latin typeface="Trebuchet MS"/>
                <a:ea typeface="Trebuchet MS"/>
                <a:cs typeface="Trebuchet MS"/>
                <a:sym typeface="Trebuchet MS"/>
              </a:defRPr>
            </a:lvl8pPr>
            <a:lvl9pPr marL="4114800" marR="0" lvl="8" indent="-317500" algn="l" rtl="0">
              <a:lnSpc>
                <a:spcPct val="115000"/>
              </a:lnSpc>
              <a:spcBef>
                <a:spcPts val="375"/>
              </a:spcBef>
              <a:spcAft>
                <a:spcPts val="0"/>
              </a:spcAft>
              <a:buClr>
                <a:schemeClr val="dk1"/>
              </a:buClr>
              <a:buSzPts val="1400"/>
              <a:buFont typeface="Arial"/>
              <a:buChar char="•"/>
              <a:defRPr b="0" i="0" u="none" strike="noStrike" cap="none">
                <a:solidFill>
                  <a:schemeClr val="dk1"/>
                </a:solidFill>
                <a:latin typeface="Trebuchet MS"/>
                <a:ea typeface="Trebuchet MS"/>
                <a:cs typeface="Trebuchet MS"/>
                <a:sym typeface="Trebuchet MS"/>
              </a:defRPr>
            </a:lvl9pPr>
          </a:lstStyle>
          <a:p>
            <a:endParaRPr/>
          </a:p>
        </p:txBody>
      </p:sp>
      <p:sp>
        <p:nvSpPr>
          <p:cNvPr id="8" name="Google Shape;8;p1"/>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1"/>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
          <p:cNvSpPr/>
          <p:nvPr/>
        </p:nvSpPr>
        <p:spPr>
          <a:xfrm>
            <a:off x="0" y="1007627"/>
            <a:ext cx="9144000" cy="45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800100" y="0"/>
            <a:ext cx="7543800" cy="1007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7" name="Google Shape;147;p21"/>
          <p:cNvSpPr txBox="1">
            <a:spLocks noGrp="1"/>
          </p:cNvSpPr>
          <p:nvPr>
            <p:ph type="body" idx="1"/>
          </p:nvPr>
        </p:nvSpPr>
        <p:spPr>
          <a:xfrm>
            <a:off x="800100" y="1053346"/>
            <a:ext cx="7543800" cy="35793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48" name="Google Shape;148;p21"/>
          <p:cNvSpPr txBox="1">
            <a:spLocks noGrp="1"/>
          </p:cNvSpPr>
          <p:nvPr>
            <p:ph type="ftr" idx="11"/>
          </p:nvPr>
        </p:nvSpPr>
        <p:spPr>
          <a:xfrm>
            <a:off x="4881032" y="4767263"/>
            <a:ext cx="34629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lt2"/>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9" name="Google Shape;149;p21"/>
          <p:cNvSpPr txBox="1">
            <a:spLocks noGrp="1"/>
          </p:cNvSpPr>
          <p:nvPr>
            <p:ph type="sldNum" idx="12"/>
          </p:nvPr>
        </p:nvSpPr>
        <p:spPr>
          <a:xfrm>
            <a:off x="8343900" y="4767263"/>
            <a:ext cx="6828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2"/>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lt2"/>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lt2"/>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lt2"/>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lt2"/>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lt2"/>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lt2"/>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lt2"/>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lt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50" name="Google Shape;150;p21"/>
          <p:cNvSpPr/>
          <p:nvPr/>
        </p:nvSpPr>
        <p:spPr>
          <a:xfrm>
            <a:off x="0" y="1007627"/>
            <a:ext cx="9144000" cy="45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sites.google.com/learningaccelerator.org/school-reopening-guide/home?authuser=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info-details/covid-19-response-reporting#covid-19-daily-dashboard-"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sites.google.com/learningaccelerator.org/school-reopening-guide/home?authuser=0" TargetMode="External"/><Relationship Id="rId7" Type="http://schemas.openxmlformats.org/officeDocument/2006/relationships/hyperlink" Target="https://docs.google.com/document/d/1om9XvZtLEqXZzkL1Kb6zblXn2dn7_VNL3Hi5RxlOmgk/edi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covid19.ariadnelabs.org/wp-content/uploads/sites/8/2020/07/FACQs-Masks-Evidence-2020-07-20c.pdf" TargetMode="External"/><Relationship Id="rId5" Type="http://schemas.openxmlformats.org/officeDocument/2006/relationships/hyperlink" Target="https://covid19.ariadnelabs.org/wp-content/uploads/sites/8/2020/06/FACQs-Masks-Creating-Reusing-2020-06-03.pdf" TargetMode="External"/><Relationship Id="rId4" Type="http://schemas.openxmlformats.org/officeDocument/2006/relationships/hyperlink" Target="https://covid19.ariadnelabs.org/wp-content/uploads/sites/8/2020/06/FACQs-Masks-Choosing-Wearing-2020-06-29.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ciwheel.com/work/citation?ids=9128053&amp;pre=&amp;suf=&amp;sa=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9"/>
          <p:cNvSpPr txBox="1">
            <a:spLocks noGrp="1"/>
          </p:cNvSpPr>
          <p:nvPr>
            <p:ph type="ctrTitle"/>
          </p:nvPr>
        </p:nvSpPr>
        <p:spPr>
          <a:xfrm>
            <a:off x="1063250" y="1729750"/>
            <a:ext cx="7280700" cy="128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dirty="0"/>
              <a:t>Public Health Principles for </a:t>
            </a:r>
            <a:endParaRPr dirty="0"/>
          </a:p>
          <a:p>
            <a:pPr marL="0" lvl="0" indent="0" algn="l" rtl="0">
              <a:spcBef>
                <a:spcPts val="0"/>
              </a:spcBef>
              <a:spcAft>
                <a:spcPts val="0"/>
              </a:spcAft>
              <a:buNone/>
            </a:pPr>
            <a:r>
              <a:rPr lang="en" dirty="0"/>
              <a:t>School Reopening</a:t>
            </a:r>
            <a:endParaRPr dirty="0"/>
          </a:p>
        </p:txBody>
      </p:sp>
      <p:sp>
        <p:nvSpPr>
          <p:cNvPr id="281" name="Google Shape;281;p39"/>
          <p:cNvSpPr txBox="1">
            <a:spLocks noGrp="1"/>
          </p:cNvSpPr>
          <p:nvPr>
            <p:ph type="subTitle" idx="1"/>
          </p:nvPr>
        </p:nvSpPr>
        <p:spPr>
          <a:xfrm>
            <a:off x="1063256" y="3009900"/>
            <a:ext cx="7280700" cy="1238400"/>
          </a:xfrm>
          <a:prstGeom prst="rect">
            <a:avLst/>
          </a:prstGeom>
        </p:spPr>
        <p:txBody>
          <a:bodyPr spcFirstLastPara="1" wrap="square" lIns="91425" tIns="137150" rIns="91425" bIns="45700" anchor="t" anchorCtr="0">
            <a:noAutofit/>
          </a:bodyPr>
          <a:lstStyle/>
          <a:p>
            <a:pPr marL="0" lvl="0" indent="0" algn="l" rtl="0">
              <a:spcBef>
                <a:spcPts val="600"/>
              </a:spcBef>
              <a:spcAft>
                <a:spcPts val="0"/>
              </a:spcAft>
              <a:buNone/>
            </a:pPr>
            <a:r>
              <a:rPr lang="en"/>
              <a:t>For public use</a:t>
            </a:r>
            <a:endParaRPr/>
          </a:p>
          <a:p>
            <a:pPr marL="0" lvl="0" indent="0" algn="l" rtl="0">
              <a:spcBef>
                <a:spcPts val="600"/>
              </a:spcBef>
              <a:spcAft>
                <a:spcPts val="0"/>
              </a:spcAft>
              <a:buNone/>
            </a:pPr>
            <a:r>
              <a:rPr lang="en"/>
              <a:t>Updated on July 24, 2020 </a:t>
            </a:r>
            <a:endParaRPr/>
          </a:p>
          <a:p>
            <a:pPr marL="0" lvl="0" indent="0" algn="l" rtl="0">
              <a:spcBef>
                <a:spcPts val="600"/>
              </a:spcBef>
              <a:spcAft>
                <a:spcPts val="0"/>
              </a:spcAft>
              <a:buNone/>
            </a:pPr>
            <a:r>
              <a:rPr lang="en"/>
              <a:t>By the Parabola Project</a:t>
            </a:r>
            <a:endParaRPr/>
          </a:p>
        </p:txBody>
      </p:sp>
      <p:pic>
        <p:nvPicPr>
          <p:cNvPr id="282" name="Google Shape;282;p39" descr="The Learning Accelerator logo" title="The Learning Accelerator Logo"/>
          <p:cNvPicPr preferRelativeResize="0"/>
          <p:nvPr/>
        </p:nvPicPr>
        <p:blipFill>
          <a:blip r:embed="rId3">
            <a:alphaModFix/>
          </a:blip>
          <a:stretch>
            <a:fillRect/>
          </a:stretch>
        </p:blipFill>
        <p:spPr>
          <a:xfrm>
            <a:off x="2012467" y="464223"/>
            <a:ext cx="1519075" cy="506375"/>
          </a:xfrm>
          <a:prstGeom prst="rect">
            <a:avLst/>
          </a:prstGeom>
          <a:noFill/>
          <a:ln>
            <a:noFill/>
          </a:ln>
        </p:spPr>
      </p:pic>
      <p:pic>
        <p:nvPicPr>
          <p:cNvPr id="283" name="Google Shape;283;p39"/>
          <p:cNvPicPr preferRelativeResize="0"/>
          <p:nvPr/>
        </p:nvPicPr>
        <p:blipFill rotWithShape="1">
          <a:blip r:embed="rId4">
            <a:alphaModFix/>
          </a:blip>
          <a:srcRect l="8582" t="13636" r="7686" b="11686"/>
          <a:stretch/>
        </p:blipFill>
        <p:spPr>
          <a:xfrm>
            <a:off x="5155500" y="3220000"/>
            <a:ext cx="3037236" cy="1238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8"/>
          <p:cNvSpPr txBox="1">
            <a:spLocks noGrp="1"/>
          </p:cNvSpPr>
          <p:nvPr>
            <p:ph type="title"/>
          </p:nvPr>
        </p:nvSpPr>
        <p:spPr>
          <a:xfrm>
            <a:off x="800100" y="0"/>
            <a:ext cx="7543800" cy="1007700"/>
          </a:xfrm>
          <a:prstGeom prst="rect">
            <a:avLst/>
          </a:prstGeom>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br>
              <a:rPr lang="en"/>
            </a:br>
            <a:r>
              <a:rPr lang="en"/>
              <a:t>On Each Slide You Will Find</a:t>
            </a:r>
            <a:endParaRPr/>
          </a:p>
        </p:txBody>
      </p:sp>
      <p:sp>
        <p:nvSpPr>
          <p:cNvPr id="391" name="Google Shape;391;p48"/>
          <p:cNvSpPr txBox="1"/>
          <p:nvPr/>
        </p:nvSpPr>
        <p:spPr>
          <a:xfrm>
            <a:off x="466375" y="1169500"/>
            <a:ext cx="2818800" cy="7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Caveat"/>
                <a:ea typeface="Caveat"/>
                <a:cs typeface="Caveat"/>
                <a:sym typeface="Caveat"/>
              </a:rPr>
              <a:t>Name &amp; description </a:t>
            </a:r>
            <a:br>
              <a:rPr lang="en" sz="1700">
                <a:latin typeface="Caveat"/>
                <a:ea typeface="Caveat"/>
                <a:cs typeface="Caveat"/>
                <a:sym typeface="Caveat"/>
              </a:rPr>
            </a:br>
            <a:r>
              <a:rPr lang="en" sz="1700">
                <a:latin typeface="Caveat"/>
                <a:ea typeface="Caveat"/>
                <a:cs typeface="Caveat"/>
                <a:sym typeface="Caveat"/>
              </a:rPr>
              <a:t>of the public health principle      </a:t>
            </a:r>
            <a:endParaRPr sz="1700">
              <a:latin typeface="Caveat"/>
              <a:ea typeface="Caveat"/>
              <a:cs typeface="Caveat"/>
              <a:sym typeface="Caveat"/>
            </a:endParaRPr>
          </a:p>
        </p:txBody>
      </p:sp>
      <p:sp>
        <p:nvSpPr>
          <p:cNvPr id="392" name="Google Shape;392;p48"/>
          <p:cNvSpPr txBox="1"/>
          <p:nvPr/>
        </p:nvSpPr>
        <p:spPr>
          <a:xfrm>
            <a:off x="558925" y="2167700"/>
            <a:ext cx="2383200" cy="19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Caveat"/>
                <a:ea typeface="Caveat"/>
                <a:cs typeface="Caveat"/>
                <a:sym typeface="Caveat"/>
              </a:rPr>
              <a:t>Objectives that put the principle into action and a few initial details to show where to start              	</a:t>
            </a:r>
            <a:endParaRPr sz="1700">
              <a:latin typeface="Caveat"/>
              <a:ea typeface="Caveat"/>
              <a:cs typeface="Caveat"/>
              <a:sym typeface="Caveat"/>
            </a:endParaRPr>
          </a:p>
          <a:p>
            <a:pPr marL="0" lvl="0" indent="0" algn="l" rtl="0">
              <a:spcBef>
                <a:spcPts val="0"/>
              </a:spcBef>
              <a:spcAft>
                <a:spcPts val="0"/>
              </a:spcAft>
              <a:buNone/>
            </a:pPr>
            <a:endParaRPr sz="1700">
              <a:latin typeface="Caveat"/>
              <a:ea typeface="Caveat"/>
              <a:cs typeface="Caveat"/>
              <a:sym typeface="Caveat"/>
            </a:endParaRPr>
          </a:p>
          <a:p>
            <a:pPr marL="0" lvl="0" indent="0" algn="l" rtl="0">
              <a:spcBef>
                <a:spcPts val="0"/>
              </a:spcBef>
              <a:spcAft>
                <a:spcPts val="0"/>
              </a:spcAft>
              <a:buNone/>
            </a:pPr>
            <a:r>
              <a:rPr lang="en" sz="1700">
                <a:latin typeface="Caveat"/>
                <a:ea typeface="Caveat"/>
                <a:cs typeface="Caveat"/>
                <a:sym typeface="Caveat"/>
              </a:rPr>
              <a:t>This content is pulled from the </a:t>
            </a:r>
            <a:r>
              <a:rPr lang="en" sz="1700" u="sng">
                <a:solidFill>
                  <a:schemeClr val="hlink"/>
                </a:solidFill>
                <a:latin typeface="Caveat"/>
                <a:ea typeface="Caveat"/>
                <a:cs typeface="Caveat"/>
                <a:sym typeface="Caveat"/>
                <a:hlinkClick r:id="rId3"/>
              </a:rPr>
              <a:t>Parabola Project School Reopening Readiness Guide</a:t>
            </a:r>
            <a:endParaRPr sz="1700">
              <a:latin typeface="Caveat"/>
              <a:ea typeface="Caveat"/>
              <a:cs typeface="Caveat"/>
              <a:sym typeface="Caveat"/>
            </a:endParaRPr>
          </a:p>
        </p:txBody>
      </p:sp>
      <p:sp>
        <p:nvSpPr>
          <p:cNvPr id="393" name="Google Shape;393;p48"/>
          <p:cNvSpPr txBox="1"/>
          <p:nvPr/>
        </p:nvSpPr>
        <p:spPr>
          <a:xfrm>
            <a:off x="466475" y="4462900"/>
            <a:ext cx="7877400" cy="76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i="1">
                <a:solidFill>
                  <a:schemeClr val="dk2"/>
                </a:solidFill>
                <a:latin typeface="Trebuchet MS"/>
                <a:ea typeface="Trebuchet MS"/>
                <a:cs typeface="Trebuchet MS"/>
                <a:sym typeface="Trebuchet MS"/>
              </a:rPr>
              <a:t>NOTE: These slides do not cover the full extent of the who, what, when, where, why, and how of these principles, nor are they a fully exhaustive review of the evidence. We anticipate these components to be part of the next steps of our work incorporating and leveraging the guidance from the state.</a:t>
            </a:r>
            <a:endParaRPr sz="1100" i="1">
              <a:solidFill>
                <a:schemeClr val="dk2"/>
              </a:solidFill>
              <a:latin typeface="Trebuchet MS"/>
              <a:ea typeface="Trebuchet MS"/>
              <a:cs typeface="Trebuchet MS"/>
              <a:sym typeface="Trebuchet MS"/>
            </a:endParaRPr>
          </a:p>
        </p:txBody>
      </p:sp>
      <p:pic>
        <p:nvPicPr>
          <p:cNvPr id="394" name="Google Shape;394;p48"/>
          <p:cNvPicPr preferRelativeResize="0"/>
          <p:nvPr/>
        </p:nvPicPr>
        <p:blipFill>
          <a:blip r:embed="rId4">
            <a:alphaModFix/>
          </a:blip>
          <a:stretch>
            <a:fillRect/>
          </a:stretch>
        </p:blipFill>
        <p:spPr>
          <a:xfrm>
            <a:off x="3285125" y="1169675"/>
            <a:ext cx="4887499" cy="2861325"/>
          </a:xfrm>
          <a:prstGeom prst="rect">
            <a:avLst/>
          </a:prstGeom>
          <a:noFill/>
          <a:ln>
            <a:noFill/>
          </a:ln>
        </p:spPr>
      </p:pic>
      <p:sp>
        <p:nvSpPr>
          <p:cNvPr id="395" name="Google Shape;395;p48"/>
          <p:cNvSpPr txBox="1"/>
          <p:nvPr/>
        </p:nvSpPr>
        <p:spPr>
          <a:xfrm>
            <a:off x="2767250" y="2375900"/>
            <a:ext cx="424800" cy="3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Caveat"/>
                <a:ea typeface="Caveat"/>
                <a:cs typeface="Caveat"/>
                <a:sym typeface="Caveat"/>
              </a:rPr>
              <a:t>→</a:t>
            </a:r>
            <a:endParaRPr/>
          </a:p>
        </p:txBody>
      </p:sp>
      <p:sp>
        <p:nvSpPr>
          <p:cNvPr id="396" name="Google Shape;396;p48"/>
          <p:cNvSpPr txBox="1"/>
          <p:nvPr/>
        </p:nvSpPr>
        <p:spPr>
          <a:xfrm>
            <a:off x="2767250" y="1380675"/>
            <a:ext cx="424800" cy="3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Caveat"/>
                <a:ea typeface="Caveat"/>
                <a:cs typeface="Caveat"/>
                <a:sym typeface="Caveat"/>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9"/>
          <p:cNvSpPr txBox="1">
            <a:spLocks noGrp="1"/>
          </p:cNvSpPr>
          <p:nvPr>
            <p:ph type="title"/>
          </p:nvPr>
        </p:nvSpPr>
        <p:spPr>
          <a:xfrm>
            <a:off x="402336"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Leadership and Culture</a:t>
            </a:r>
            <a:endParaRPr/>
          </a:p>
          <a:p>
            <a:pPr marL="0" lvl="0" indent="0" algn="l" rtl="0">
              <a:spcBef>
                <a:spcPts val="0"/>
              </a:spcBef>
              <a:spcAft>
                <a:spcPts val="0"/>
              </a:spcAft>
              <a:buNone/>
            </a:pPr>
            <a:r>
              <a:rPr lang="en" sz="1200" i="1"/>
              <a:t>Promote a leadership approach and culture around health that builds trust between leaders and the school community, makes agile data-driven decisions, takes a global view of health/education risks, and emphasizes resilience.</a:t>
            </a:r>
            <a:endParaRPr sz="1200" i="1"/>
          </a:p>
        </p:txBody>
      </p:sp>
      <p:sp>
        <p:nvSpPr>
          <p:cNvPr id="402" name="Google Shape;402;p49"/>
          <p:cNvSpPr txBox="1">
            <a:spLocks noGrp="1"/>
          </p:cNvSpPr>
          <p:nvPr>
            <p:ph type="body" idx="1"/>
          </p:nvPr>
        </p:nvSpPr>
        <p:spPr>
          <a:xfrm>
            <a:off x="800100" y="1057500"/>
            <a:ext cx="7543800" cy="804000"/>
          </a:xfrm>
          <a:prstGeom prst="rect">
            <a:avLst/>
          </a:prstGeom>
        </p:spPr>
        <p:txBody>
          <a:bodyPr spcFirstLastPara="1" wrap="square" lIns="91425" tIns="137150" rIns="91425" bIns="45700" anchor="t" anchorCtr="0">
            <a:noAutofit/>
          </a:bodyPr>
          <a:lstStyle/>
          <a:p>
            <a:pPr marL="0" lvl="0" indent="0" algn="l" rtl="0">
              <a:spcBef>
                <a:spcPts val="0"/>
              </a:spcBef>
              <a:spcAft>
                <a:spcPts val="0"/>
              </a:spcAft>
              <a:buNone/>
            </a:pPr>
            <a:endParaRPr sz="1200" i="1"/>
          </a:p>
          <a:p>
            <a:pPr marL="0" lvl="0" indent="0" algn="l" rtl="0">
              <a:spcBef>
                <a:spcPts val="0"/>
              </a:spcBef>
              <a:spcAft>
                <a:spcPts val="0"/>
              </a:spcAft>
              <a:buNone/>
            </a:pPr>
            <a:endParaRPr sz="1200"/>
          </a:p>
          <a:p>
            <a:pPr marL="0" lvl="0" indent="0" algn="l" rtl="0">
              <a:spcBef>
                <a:spcPts val="0"/>
              </a:spcBef>
              <a:spcAft>
                <a:spcPts val="0"/>
              </a:spcAft>
              <a:buClr>
                <a:schemeClr val="dk2"/>
              </a:buClr>
              <a:buSzPts val="1100"/>
              <a:buFont typeface="Arial"/>
              <a:buNone/>
            </a:pPr>
            <a:endParaRPr sz="1200"/>
          </a:p>
        </p:txBody>
      </p:sp>
      <p:sp>
        <p:nvSpPr>
          <p:cNvPr id="403" name="Google Shape;403;p49"/>
          <p:cNvSpPr txBox="1"/>
          <p:nvPr/>
        </p:nvSpPr>
        <p:spPr>
          <a:xfrm>
            <a:off x="468300" y="1191000"/>
            <a:ext cx="7904100" cy="3533400"/>
          </a:xfrm>
          <a:prstGeom prst="rect">
            <a:avLst/>
          </a:prstGeom>
          <a:solidFill>
            <a:srgbClr val="FBB040">
              <a:alpha val="46930"/>
            </a:srgbClr>
          </a:solid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Develop a plan for clear and streamlined communication with families, staff, and the community</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Establish and share your principles and plans for communication and stick to them.</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Develop clear, transparent, and streamlined messages for families, staff, and the community. Train staff on these messages.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Use a variety of communication methods to engage with students, families, and staff. Determine and use consistent modes of communication (mail, email, text, virtual meetings) and employ a predictable and set cadence of communication.</a:t>
            </a:r>
            <a:br>
              <a:rPr lang="en" sz="1000">
                <a:solidFill>
                  <a:schemeClr val="dk2"/>
                </a:solidFill>
                <a:latin typeface="Source Sans Pro"/>
                <a:ea typeface="Source Sans Pro"/>
                <a:cs typeface="Source Sans Pro"/>
                <a:sym typeface="Source Sans Pro"/>
              </a:rPr>
            </a:br>
            <a:endParaRPr sz="1200">
              <a:solidFill>
                <a:schemeClr val="dk2"/>
              </a:solidFill>
              <a:latin typeface="Trebuchet MS"/>
              <a:ea typeface="Trebuchet MS"/>
              <a:cs typeface="Trebuchet MS"/>
              <a:sym typeface="Trebuchet MS"/>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Develop a plan for surveying families for essential information</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Develop a survey, accessible in mobile and web formats, for families to collect data on readiness for return.</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Send the survey to families as soon as you are able to allow time to react to the results.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Integrate the survey into your communication plan, include messages about the purpose of the survey and how it will support the plan to reopen. </a:t>
            </a:r>
            <a:br>
              <a:rPr lang="en" sz="1000">
                <a:solidFill>
                  <a:schemeClr val="dk2"/>
                </a:solidFill>
                <a:latin typeface="Source Sans Pro"/>
                <a:ea typeface="Source Sans Pro"/>
                <a:cs typeface="Source Sans Pro"/>
                <a:sym typeface="Source Sans Pro"/>
              </a:rPr>
            </a:br>
            <a:endParaRPr sz="1200">
              <a:solidFill>
                <a:schemeClr val="dk2"/>
              </a:solidFill>
              <a:latin typeface="Trebuchet MS"/>
              <a:ea typeface="Trebuchet MS"/>
              <a:cs typeface="Trebuchet MS"/>
              <a:sym typeface="Trebuchet MS"/>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Establish a partnership with the local health departments</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Identify a point person at each district or school to partner with the local health department and establish regular communication.</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Work with the local health department to summarize information about local testing options for families and staff.</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Leverage state and local data such as local prevalence, positive testing rates, and hospitalizations to make decisions (e.g. sources: </a:t>
            </a:r>
            <a:r>
              <a:rPr lang="en" sz="1000">
                <a:solidFill>
                  <a:schemeClr val="dk2"/>
                </a:solidFill>
                <a:uFill>
                  <a:noFill/>
                </a:uFill>
                <a:latin typeface="Source Sans Pro"/>
                <a:ea typeface="Source Sans Pro"/>
                <a:cs typeface="Source Sans Pro"/>
                <a:sym typeface="Source Sans Pro"/>
                <a:hlinkClick r:id="rId3"/>
              </a:rPr>
              <a:t>MA COVID-19 dashboard</a:t>
            </a:r>
            <a:r>
              <a:rPr lang="en" sz="1000">
                <a:solidFill>
                  <a:schemeClr val="dk2"/>
                </a:solidFill>
                <a:latin typeface="Source Sans Pro"/>
                <a:ea typeface="Source Sans Pro"/>
                <a:cs typeface="Source Sans Pro"/>
                <a:sym typeface="Source Sans Pro"/>
              </a:rPr>
              <a:t>, local department of health)</a:t>
            </a:r>
            <a:br>
              <a:rPr lang="en" sz="1000">
                <a:solidFill>
                  <a:schemeClr val="dk2"/>
                </a:solidFill>
                <a:latin typeface="Source Sans Pro"/>
                <a:ea typeface="Source Sans Pro"/>
                <a:cs typeface="Source Sans Pro"/>
                <a:sym typeface="Source Sans Pro"/>
              </a:rPr>
            </a:br>
            <a:endParaRPr sz="1200">
              <a:solidFill>
                <a:schemeClr val="dk2"/>
              </a:solidFill>
              <a:latin typeface="Trebuchet MS"/>
              <a:ea typeface="Trebuchet MS"/>
              <a:cs typeface="Trebuchet MS"/>
              <a:sym typeface="Trebuchet MS"/>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Create a program for necessary student and staff training</a:t>
            </a: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0"/>
          <p:cNvSpPr txBox="1">
            <a:spLocks noGrp="1"/>
          </p:cNvSpPr>
          <p:nvPr>
            <p:ph type="title"/>
          </p:nvPr>
        </p:nvSpPr>
        <p:spPr>
          <a:xfrm>
            <a:off x="402336"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Risk Stratification and Prevention</a:t>
            </a:r>
            <a:br>
              <a:rPr lang="en"/>
            </a:br>
            <a:r>
              <a:rPr lang="en" sz="1200" i="1"/>
              <a:t>Regular individual and family COVID-19 risk assessment to determine who can participate in in-person learning, facilitate access to key vaccines, and promote immune system strengthening practices. </a:t>
            </a:r>
            <a:endParaRPr/>
          </a:p>
        </p:txBody>
      </p:sp>
      <p:sp>
        <p:nvSpPr>
          <p:cNvPr id="409" name="Google Shape;409;p50"/>
          <p:cNvSpPr txBox="1">
            <a:spLocks noGrp="1"/>
          </p:cNvSpPr>
          <p:nvPr>
            <p:ph type="body" idx="1"/>
          </p:nvPr>
        </p:nvSpPr>
        <p:spPr>
          <a:xfrm>
            <a:off x="800100" y="1057500"/>
            <a:ext cx="7543800" cy="804000"/>
          </a:xfrm>
          <a:prstGeom prst="rect">
            <a:avLst/>
          </a:prstGeom>
        </p:spPr>
        <p:txBody>
          <a:bodyPr spcFirstLastPara="1" wrap="square" lIns="91425" tIns="137150" rIns="91425" bIns="45700" anchor="t" anchorCtr="0">
            <a:noAutofit/>
          </a:bodyPr>
          <a:lstStyle/>
          <a:p>
            <a:pPr marL="0" lvl="0" indent="0" algn="l" rtl="0">
              <a:spcBef>
                <a:spcPts val="0"/>
              </a:spcBef>
              <a:spcAft>
                <a:spcPts val="0"/>
              </a:spcAft>
              <a:buNone/>
            </a:pPr>
            <a:endParaRPr sz="1200" i="1"/>
          </a:p>
          <a:p>
            <a:pPr marL="0" lvl="0" indent="0" algn="l" rtl="0">
              <a:spcBef>
                <a:spcPts val="0"/>
              </a:spcBef>
              <a:spcAft>
                <a:spcPts val="0"/>
              </a:spcAft>
              <a:buNone/>
            </a:pPr>
            <a:endParaRPr sz="1200"/>
          </a:p>
          <a:p>
            <a:pPr marL="0" lvl="0" indent="0" algn="l" rtl="0">
              <a:spcBef>
                <a:spcPts val="0"/>
              </a:spcBef>
              <a:spcAft>
                <a:spcPts val="0"/>
              </a:spcAft>
              <a:buClr>
                <a:schemeClr val="dk2"/>
              </a:buClr>
              <a:buSzPts val="1100"/>
              <a:buFont typeface="Arial"/>
              <a:buNone/>
            </a:pPr>
            <a:endParaRPr sz="1200"/>
          </a:p>
        </p:txBody>
      </p:sp>
      <p:sp>
        <p:nvSpPr>
          <p:cNvPr id="410" name="Google Shape;410;p50"/>
          <p:cNvSpPr/>
          <p:nvPr/>
        </p:nvSpPr>
        <p:spPr>
          <a:xfrm>
            <a:off x="406900" y="4909625"/>
            <a:ext cx="8330100" cy="2337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0"/>
          <p:cNvSpPr txBox="1"/>
          <p:nvPr/>
        </p:nvSpPr>
        <p:spPr>
          <a:xfrm>
            <a:off x="468300" y="1419600"/>
            <a:ext cx="7904100" cy="3533400"/>
          </a:xfrm>
          <a:prstGeom prst="rect">
            <a:avLst/>
          </a:prstGeom>
          <a:solidFill>
            <a:srgbClr val="FBB040">
              <a:alpha val="46930"/>
            </a:srgbClr>
          </a:solid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Provide staff and families with information about risk in their primary languages to aid with decision making</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Take a global view of risk: School policies should be guided by supporting the overall health and well-being of all children, adolescents, their families, school staff, and their communities.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Clearly communicate the global view with the community during all steps of the reopening process.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Establish clear guidance on groupings of staff and students who are at high risk of COVID-19 complications and thus should not join in-person learning, and pair this with clear plans for equitable supports for learning remotely.</a:t>
            </a:r>
            <a:endParaRPr sz="1000">
              <a:solidFill>
                <a:schemeClr val="dk2"/>
              </a:solidFill>
              <a:latin typeface="Source Sans Pro"/>
              <a:ea typeface="Source Sans Pro"/>
              <a:cs typeface="Source Sans Pro"/>
              <a:sym typeface="Source Sans Pro"/>
            </a:endParaRPr>
          </a:p>
          <a:p>
            <a:pPr marL="91440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Develop a strategy for health promotion and disease prevention for students and staff</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Immunizations: Existing school immunization requirements should be maintained and not deferred because of the current pandemic.</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Influenza vaccination: Although influenza vaccination is generally not required for school attendance, in the coming academic year, it should be highly encouraged for all students. School districts should consider requiring influenza vaccination for all staff.</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Prioritize (don’t cut) needed health services for students, including behavioral and reproductive health, counseling services, and social/emotional supports.</a:t>
            </a:r>
            <a:endParaRPr sz="1000">
              <a:solidFill>
                <a:schemeClr val="dk2"/>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Develop a plan to support high-risk staff and students who need to stay home</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Provide details on risk factors to families and identify high-risk staff and students. </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Staff age 65 or older, or with serious underlying health conditions that put them at high risk of illness due to COVID-19, should be encouraged to talk to their health care providers to assess their risk and to determine if they should avoid in-person contact in which physical distancing cannot be maintained.</a:t>
            </a:r>
            <a:endParaRPr sz="1000">
              <a:solidFill>
                <a:schemeClr val="dk2"/>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p:txBody>
      </p:sp>
      <p:sp>
        <p:nvSpPr>
          <p:cNvPr id="412" name="Google Shape;412;p50"/>
          <p:cNvSpPr txBox="1">
            <a:spLocks noGrp="1"/>
          </p:cNvSpPr>
          <p:nvPr>
            <p:ph type="body" idx="1"/>
          </p:nvPr>
        </p:nvSpPr>
        <p:spPr>
          <a:xfrm>
            <a:off x="402336" y="1058576"/>
            <a:ext cx="7543800" cy="534900"/>
          </a:xfrm>
          <a:prstGeom prst="rect">
            <a:avLst/>
          </a:prstGeom>
        </p:spPr>
        <p:txBody>
          <a:bodyPr spcFirstLastPara="1" wrap="square" lIns="91425" tIns="137150" rIns="91425" bIns="45700" anchor="t" anchorCtr="0">
            <a:noAutofit/>
          </a:bodyPr>
          <a:lstStyle/>
          <a:p>
            <a:pPr marL="0" lvl="0" indent="0" algn="l" rtl="0">
              <a:lnSpc>
                <a:spcPct val="90000"/>
              </a:lnSpc>
              <a:spcBef>
                <a:spcPts val="0"/>
              </a:spcBef>
              <a:spcAft>
                <a:spcPts val="0"/>
              </a:spcAft>
              <a:buClr>
                <a:schemeClr val="dk2"/>
              </a:buClr>
              <a:buSzPts val="1100"/>
              <a:buFont typeface="Arial"/>
              <a:buNone/>
            </a:pPr>
            <a:r>
              <a:rPr lang="en" sz="1200" i="1"/>
              <a:t> Of note, children (especially ages 5-10) appear to be at lower risk of severe COVID-19 than adults.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1"/>
          <p:cNvSpPr txBox="1">
            <a:spLocks noGrp="1"/>
          </p:cNvSpPr>
          <p:nvPr>
            <p:ph type="title"/>
          </p:nvPr>
        </p:nvSpPr>
        <p:spPr>
          <a:xfrm>
            <a:off x="402336"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Testing and Tracing</a:t>
            </a:r>
            <a:br>
              <a:rPr lang="en"/>
            </a:br>
            <a:r>
              <a:rPr lang="en" sz="1200" i="1"/>
              <a:t>Coordinate with local public health systems for school closures,  for testing and quarantine of individuals with COVID-19 and for establishing  protocols for public health system contact tracing for school community members who test positive for COVID-19.</a:t>
            </a:r>
            <a:endParaRPr/>
          </a:p>
        </p:txBody>
      </p:sp>
      <p:sp>
        <p:nvSpPr>
          <p:cNvPr id="418" name="Google Shape;418;p51"/>
          <p:cNvSpPr txBox="1">
            <a:spLocks noGrp="1"/>
          </p:cNvSpPr>
          <p:nvPr>
            <p:ph type="body" idx="1"/>
          </p:nvPr>
        </p:nvSpPr>
        <p:spPr>
          <a:xfrm>
            <a:off x="800100" y="1057500"/>
            <a:ext cx="7543800" cy="804000"/>
          </a:xfrm>
          <a:prstGeom prst="rect">
            <a:avLst/>
          </a:prstGeom>
        </p:spPr>
        <p:txBody>
          <a:bodyPr spcFirstLastPara="1" wrap="square" lIns="91425" tIns="137150" rIns="91425" bIns="45700" anchor="t" anchorCtr="0">
            <a:noAutofit/>
          </a:bodyPr>
          <a:lstStyle/>
          <a:p>
            <a:pPr marL="0" lvl="0" indent="0" algn="l" rtl="0">
              <a:spcBef>
                <a:spcPts val="0"/>
              </a:spcBef>
              <a:spcAft>
                <a:spcPts val="0"/>
              </a:spcAft>
              <a:buNone/>
            </a:pPr>
            <a:endParaRPr sz="1200" i="1"/>
          </a:p>
          <a:p>
            <a:pPr marL="0" lvl="0" indent="0" algn="l" rtl="0">
              <a:spcBef>
                <a:spcPts val="0"/>
              </a:spcBef>
              <a:spcAft>
                <a:spcPts val="0"/>
              </a:spcAft>
              <a:buNone/>
            </a:pPr>
            <a:endParaRPr sz="1200"/>
          </a:p>
          <a:p>
            <a:pPr marL="0" lvl="0" indent="0" algn="l" rtl="0">
              <a:spcBef>
                <a:spcPts val="0"/>
              </a:spcBef>
              <a:spcAft>
                <a:spcPts val="0"/>
              </a:spcAft>
              <a:buClr>
                <a:schemeClr val="dk2"/>
              </a:buClr>
              <a:buSzPts val="1100"/>
              <a:buFont typeface="Arial"/>
              <a:buNone/>
            </a:pPr>
            <a:endParaRPr sz="1200"/>
          </a:p>
        </p:txBody>
      </p:sp>
      <p:sp>
        <p:nvSpPr>
          <p:cNvPr id="419" name="Google Shape;419;p51"/>
          <p:cNvSpPr/>
          <p:nvPr/>
        </p:nvSpPr>
        <p:spPr>
          <a:xfrm>
            <a:off x="406900" y="4909625"/>
            <a:ext cx="8330100" cy="2337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1"/>
          <p:cNvSpPr txBox="1"/>
          <p:nvPr/>
        </p:nvSpPr>
        <p:spPr>
          <a:xfrm>
            <a:off x="468300" y="1191000"/>
            <a:ext cx="7904100" cy="3533400"/>
          </a:xfrm>
          <a:prstGeom prst="rect">
            <a:avLst/>
          </a:prstGeom>
          <a:solidFill>
            <a:srgbClr val="FBB040">
              <a:alpha val="46930"/>
            </a:srgbClr>
          </a:solid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Confirm plan for joint decision making with local health department regarding testing and school closure</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Develop communication strategy between school district and local health department to facilitate COVID-related decision making.</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Jointly develop a testing resource referral list to share with symptomatic or potentially exposed children and adults.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Clarify point persons in schools and Department of Health to facilitate contact tracing.</a:t>
            </a:r>
            <a:endParaRPr sz="1000">
              <a:solidFill>
                <a:schemeClr val="dk2"/>
              </a:solidFill>
              <a:latin typeface="Source Sans Pro"/>
              <a:ea typeface="Source Sans Pro"/>
              <a:cs typeface="Source Sans Pro"/>
              <a:sym typeface="Source Sans Pro"/>
            </a:endParaRPr>
          </a:p>
          <a:p>
            <a:pPr marL="91440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Create a district approach with the local department of health for when individual positive COVID-19 case or multiple cases are identified</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Confirm protocol for informing and collaborating with local public health authorities (town, county, or state) to facilitate contact tracing, including those in close contact for at least 15 minutes (typically the entire classroom).</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Collaborate with the local health department to define parameters for classroom or school closure due to a positive case or cases. </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Develop communication plan for staff, parents/caregivers, and community when a positive case is identified (who, when, why?), including privacy policies regarding disclosure of COVD-19 status</a:t>
            </a:r>
            <a:endParaRPr sz="1000">
              <a:solidFill>
                <a:schemeClr val="dk2"/>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Provide information for staff and families about how they can get tested</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WIth local the Department of Health, identify local accessible and affordable testing options for children and adults to be tested for COVID-19 in the event of symptoms or exposure to people with COVID-19.</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Provide education and a testing referral to the family of any student/staff who tests positive.</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Confirm reporting and feedback mechanism for students/staff with positive testing results.</a:t>
            </a:r>
            <a:endParaRPr sz="1000">
              <a:solidFill>
                <a:schemeClr val="dk2"/>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2"/>
          <p:cNvSpPr txBox="1">
            <a:spLocks noGrp="1"/>
          </p:cNvSpPr>
          <p:nvPr>
            <p:ph type="title"/>
          </p:nvPr>
        </p:nvSpPr>
        <p:spPr>
          <a:xfrm>
            <a:off x="402336"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Screening and Triage</a:t>
            </a:r>
            <a:br>
              <a:rPr lang="en"/>
            </a:br>
            <a:r>
              <a:rPr lang="en" sz="1200" i="1"/>
              <a:t>Screen for symptoms of COVID-19 daily, stay home if any symptoms are present, and create space within the school for children and staff to isolate before going home if they develop symptoms during the school day.</a:t>
            </a:r>
            <a:endParaRPr/>
          </a:p>
        </p:txBody>
      </p:sp>
      <p:sp>
        <p:nvSpPr>
          <p:cNvPr id="426" name="Google Shape;426;p52"/>
          <p:cNvSpPr txBox="1">
            <a:spLocks noGrp="1"/>
          </p:cNvSpPr>
          <p:nvPr>
            <p:ph type="body" idx="1"/>
          </p:nvPr>
        </p:nvSpPr>
        <p:spPr>
          <a:xfrm>
            <a:off x="800100" y="1057500"/>
            <a:ext cx="7543800" cy="804000"/>
          </a:xfrm>
          <a:prstGeom prst="rect">
            <a:avLst/>
          </a:prstGeom>
        </p:spPr>
        <p:txBody>
          <a:bodyPr spcFirstLastPara="1" wrap="square" lIns="91425" tIns="137150" rIns="91425" bIns="45700" anchor="t" anchorCtr="0">
            <a:noAutofit/>
          </a:bodyPr>
          <a:lstStyle/>
          <a:p>
            <a:pPr marL="0" lvl="0" indent="0" algn="l" rtl="0">
              <a:spcBef>
                <a:spcPts val="0"/>
              </a:spcBef>
              <a:spcAft>
                <a:spcPts val="0"/>
              </a:spcAft>
              <a:buNone/>
            </a:pPr>
            <a:endParaRPr sz="1200" i="1"/>
          </a:p>
          <a:p>
            <a:pPr marL="0" lvl="0" indent="0" algn="l" rtl="0">
              <a:spcBef>
                <a:spcPts val="0"/>
              </a:spcBef>
              <a:spcAft>
                <a:spcPts val="0"/>
              </a:spcAft>
              <a:buNone/>
            </a:pPr>
            <a:endParaRPr sz="1200"/>
          </a:p>
          <a:p>
            <a:pPr marL="0" lvl="0" indent="0" algn="l" rtl="0">
              <a:spcBef>
                <a:spcPts val="0"/>
              </a:spcBef>
              <a:spcAft>
                <a:spcPts val="0"/>
              </a:spcAft>
              <a:buClr>
                <a:schemeClr val="dk2"/>
              </a:buClr>
              <a:buSzPts val="1100"/>
              <a:buFont typeface="Arial"/>
              <a:buNone/>
            </a:pPr>
            <a:endParaRPr sz="1200"/>
          </a:p>
        </p:txBody>
      </p:sp>
      <p:sp>
        <p:nvSpPr>
          <p:cNvPr id="427" name="Google Shape;427;p52"/>
          <p:cNvSpPr/>
          <p:nvPr/>
        </p:nvSpPr>
        <p:spPr>
          <a:xfrm>
            <a:off x="406900" y="4909625"/>
            <a:ext cx="8330100" cy="2337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2"/>
          <p:cNvSpPr txBox="1"/>
          <p:nvPr/>
        </p:nvSpPr>
        <p:spPr>
          <a:xfrm>
            <a:off x="468300" y="1419600"/>
            <a:ext cx="7904100" cy="2641800"/>
          </a:xfrm>
          <a:prstGeom prst="rect">
            <a:avLst/>
          </a:prstGeom>
          <a:solidFill>
            <a:srgbClr val="FBB040">
              <a:alpha val="46930"/>
            </a:srgbClr>
          </a:solid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Create a symptom screening process for students and staff to use each morning</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Provide a checklist for use at home and school to review symptoms each morning and in a suspected case. </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Assess if any materials require translation.</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Incorporate the resource into your communication plans.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Ask parents and caregivers to screen their children each morning.</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Encourage students and staff to stay home when sick, even without a doctor’s note.</a:t>
            </a:r>
            <a:endParaRPr sz="1000">
              <a:solidFill>
                <a:schemeClr val="dk2"/>
              </a:solidFill>
              <a:latin typeface="Source Sans Pro"/>
              <a:ea typeface="Source Sans Pro"/>
              <a:cs typeface="Source Sans Pro"/>
              <a:sym typeface="Source Sans Pro"/>
            </a:endParaRPr>
          </a:p>
          <a:p>
            <a:pPr marL="91440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Develop a school plan for what to do when a suspected COVID-19 case is identified</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Designate an isolation space for suspected cases and protocol for interactions with that individual that reduce exposure.</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Develop a protocol for sanitation of the isolation room.</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Ensure isolation room has adequate ventilation that does not leak contaminated air into other spaces.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Ensure there is sufficient PPE for staff who will interact with the suspected case.</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Determine what information will be provided to the students’ parent(s)/caregiver(s), when, and whether by phone or other means.</a:t>
            </a:r>
            <a:endParaRPr sz="1200">
              <a:solidFill>
                <a:schemeClr val="dk2"/>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3"/>
          <p:cNvSpPr txBox="1">
            <a:spLocks noGrp="1"/>
          </p:cNvSpPr>
          <p:nvPr>
            <p:ph type="title"/>
          </p:nvPr>
        </p:nvSpPr>
        <p:spPr>
          <a:xfrm>
            <a:off x="402336"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Space Layout and Air Quality</a:t>
            </a:r>
            <a:br>
              <a:rPr lang="en"/>
            </a:br>
            <a:r>
              <a:rPr lang="en" sz="1200" i="1"/>
              <a:t>Assess design and configuration of the school building and other spaces for adequate airflow, ventilation, and safer movement of people within and between spaces.</a:t>
            </a:r>
            <a:endParaRPr/>
          </a:p>
        </p:txBody>
      </p:sp>
      <p:sp>
        <p:nvSpPr>
          <p:cNvPr id="434" name="Google Shape;434;p53"/>
          <p:cNvSpPr txBox="1">
            <a:spLocks noGrp="1"/>
          </p:cNvSpPr>
          <p:nvPr>
            <p:ph type="body" idx="1"/>
          </p:nvPr>
        </p:nvSpPr>
        <p:spPr>
          <a:xfrm>
            <a:off x="800100" y="1057500"/>
            <a:ext cx="7543800" cy="804000"/>
          </a:xfrm>
          <a:prstGeom prst="rect">
            <a:avLst/>
          </a:prstGeom>
        </p:spPr>
        <p:txBody>
          <a:bodyPr spcFirstLastPara="1" wrap="square" lIns="91425" tIns="137150" rIns="91425" bIns="45700" anchor="t" anchorCtr="0">
            <a:noAutofit/>
          </a:bodyPr>
          <a:lstStyle/>
          <a:p>
            <a:pPr marL="0" lvl="0" indent="0" algn="l" rtl="0">
              <a:spcBef>
                <a:spcPts val="0"/>
              </a:spcBef>
              <a:spcAft>
                <a:spcPts val="0"/>
              </a:spcAft>
              <a:buNone/>
            </a:pPr>
            <a:endParaRPr sz="1200" i="1"/>
          </a:p>
          <a:p>
            <a:pPr marL="0" lvl="0" indent="0" algn="l" rtl="0">
              <a:spcBef>
                <a:spcPts val="0"/>
              </a:spcBef>
              <a:spcAft>
                <a:spcPts val="0"/>
              </a:spcAft>
              <a:buNone/>
            </a:pPr>
            <a:endParaRPr sz="1200"/>
          </a:p>
          <a:p>
            <a:pPr marL="0" lvl="0" indent="0" algn="l" rtl="0">
              <a:spcBef>
                <a:spcPts val="0"/>
              </a:spcBef>
              <a:spcAft>
                <a:spcPts val="0"/>
              </a:spcAft>
              <a:buClr>
                <a:schemeClr val="dk2"/>
              </a:buClr>
              <a:buSzPts val="1100"/>
              <a:buFont typeface="Arial"/>
              <a:buNone/>
            </a:pPr>
            <a:endParaRPr sz="1200"/>
          </a:p>
        </p:txBody>
      </p:sp>
      <p:sp>
        <p:nvSpPr>
          <p:cNvPr id="435" name="Google Shape;435;p53"/>
          <p:cNvSpPr/>
          <p:nvPr/>
        </p:nvSpPr>
        <p:spPr>
          <a:xfrm>
            <a:off x="406900" y="4909625"/>
            <a:ext cx="8330100" cy="2337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3"/>
          <p:cNvSpPr txBox="1"/>
          <p:nvPr/>
        </p:nvSpPr>
        <p:spPr>
          <a:xfrm>
            <a:off x="468300" y="1191000"/>
            <a:ext cx="7904100" cy="3533400"/>
          </a:xfrm>
          <a:prstGeom prst="rect">
            <a:avLst/>
          </a:prstGeom>
          <a:solidFill>
            <a:srgbClr val="FBB040">
              <a:alpha val="46930"/>
            </a:srgbClr>
          </a:solid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Prioritize ventilation, filtration, supplemental air cleaning, and regularly verifying HVAC system performance.</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Ventilate with outdoor air as much as possible, even if it requires students to wear jackets in somewhat cold temperatures. Eliminate or minimize air recirculation.</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Identify when your HVAC equipment was last inspected and schedule inspection if needed.</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Inspect HVAC air filters to make sure they’re installed and fit correctly and that airflow is maintained across the filter.</a:t>
            </a:r>
            <a:endParaRPr sz="1000">
              <a:solidFill>
                <a:schemeClr val="dk2"/>
              </a:solidFill>
              <a:latin typeface="Source Sans Pro"/>
              <a:ea typeface="Source Sans Pro"/>
              <a:cs typeface="Source Sans Pro"/>
              <a:sym typeface="Source Sans Pro"/>
            </a:endParaRPr>
          </a:p>
          <a:p>
            <a:pPr marL="91440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Identify and vet additional space</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Assess if other rooms and common areas within the school can be repurposed as classrooms while maintaining separation of cohorts and physical distancing (e.g., cafeterias, libraries, gyms).</a:t>
            </a:r>
            <a:endParaRPr sz="1000">
              <a:solidFill>
                <a:schemeClr val="dk2"/>
              </a:solidFill>
              <a:latin typeface="Source Sans Pro"/>
              <a:ea typeface="Source Sans Pro"/>
              <a:cs typeface="Source Sans Pro"/>
              <a:sym typeface="Source Sans Pro"/>
            </a:endParaRPr>
          </a:p>
          <a:p>
            <a:pPr marL="1371600" lvl="2"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Aim to limit cohorts to approximately less than 25 people, inclusive of students and teachers. </a:t>
            </a:r>
            <a:endParaRPr sz="1000">
              <a:solidFill>
                <a:schemeClr val="dk2"/>
              </a:solidFill>
              <a:latin typeface="Source Sans Pro"/>
              <a:ea typeface="Source Sans Pro"/>
              <a:cs typeface="Source Sans Pro"/>
              <a:sym typeface="Source Sans Pro"/>
            </a:endParaRPr>
          </a:p>
          <a:p>
            <a:pPr marL="1371600" lvl="2"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If considering placing multiple cohorts in the same large space, consider constructing floor-to-ceiling walls to separate large spaces into fully contained ones. Curtains, mobile whiteboards, and smaller plexiglass dividers are likely not sufficient.</a:t>
            </a:r>
            <a:endParaRPr sz="1000">
              <a:solidFill>
                <a:schemeClr val="dk2"/>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De-densify hallways and bathrooms</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Make hallways one-way. Use arrows on the floor and walls to denote the direction of the hallway. Consider ways to decorate the arrows (e.g., bright colors or school colors, include images of cartoon characters or school mascot, etc.).</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If hallways cannot be made entirely one-way (e.g., because of dead ends, fire exits, etc.), create lanes on the floor showing which direction to move. Affix corresponding arrows to the floor and walls.</a:t>
            </a:r>
            <a:endParaRPr sz="1000">
              <a:solidFill>
                <a:schemeClr val="dk2"/>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4"/>
          <p:cNvSpPr txBox="1">
            <a:spLocks noGrp="1"/>
          </p:cNvSpPr>
          <p:nvPr>
            <p:ph type="title"/>
          </p:nvPr>
        </p:nvSpPr>
        <p:spPr>
          <a:xfrm>
            <a:off x="402336"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Cohorting and Scheduling</a:t>
            </a:r>
            <a:br>
              <a:rPr lang="en"/>
            </a:br>
            <a:r>
              <a:rPr lang="en" sz="1200" i="1"/>
              <a:t>Group limited numbers of students and staff, keep the same individuals together in each group, and limit inter-group contact to reduce the number of individuals exposed to each other.</a:t>
            </a:r>
            <a:endParaRPr/>
          </a:p>
        </p:txBody>
      </p:sp>
      <p:sp>
        <p:nvSpPr>
          <p:cNvPr id="442" name="Google Shape;442;p54"/>
          <p:cNvSpPr txBox="1">
            <a:spLocks noGrp="1"/>
          </p:cNvSpPr>
          <p:nvPr>
            <p:ph type="body" idx="1"/>
          </p:nvPr>
        </p:nvSpPr>
        <p:spPr>
          <a:xfrm>
            <a:off x="800100" y="1057500"/>
            <a:ext cx="7543800" cy="804000"/>
          </a:xfrm>
          <a:prstGeom prst="rect">
            <a:avLst/>
          </a:prstGeom>
        </p:spPr>
        <p:txBody>
          <a:bodyPr spcFirstLastPara="1" wrap="square" lIns="91425" tIns="137150" rIns="91425" bIns="45700" anchor="t" anchorCtr="0">
            <a:noAutofit/>
          </a:bodyPr>
          <a:lstStyle/>
          <a:p>
            <a:pPr marL="0" lvl="0" indent="0" algn="l" rtl="0">
              <a:spcBef>
                <a:spcPts val="0"/>
              </a:spcBef>
              <a:spcAft>
                <a:spcPts val="0"/>
              </a:spcAft>
              <a:buNone/>
            </a:pPr>
            <a:endParaRPr sz="1200" i="1"/>
          </a:p>
          <a:p>
            <a:pPr marL="0" lvl="0" indent="0" algn="l" rtl="0">
              <a:spcBef>
                <a:spcPts val="0"/>
              </a:spcBef>
              <a:spcAft>
                <a:spcPts val="0"/>
              </a:spcAft>
              <a:buNone/>
            </a:pPr>
            <a:endParaRPr sz="1200"/>
          </a:p>
          <a:p>
            <a:pPr marL="0" lvl="0" indent="0" algn="l" rtl="0">
              <a:spcBef>
                <a:spcPts val="0"/>
              </a:spcBef>
              <a:spcAft>
                <a:spcPts val="0"/>
              </a:spcAft>
              <a:buClr>
                <a:schemeClr val="dk2"/>
              </a:buClr>
              <a:buSzPts val="1100"/>
              <a:buFont typeface="Arial"/>
              <a:buNone/>
            </a:pPr>
            <a:endParaRPr sz="1200"/>
          </a:p>
        </p:txBody>
      </p:sp>
      <p:sp>
        <p:nvSpPr>
          <p:cNvPr id="443" name="Google Shape;443;p54"/>
          <p:cNvSpPr/>
          <p:nvPr/>
        </p:nvSpPr>
        <p:spPr>
          <a:xfrm>
            <a:off x="406900" y="4909625"/>
            <a:ext cx="8330100" cy="2337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4"/>
          <p:cNvSpPr txBox="1"/>
          <p:nvPr/>
        </p:nvSpPr>
        <p:spPr>
          <a:xfrm>
            <a:off x="468300" y="1191000"/>
            <a:ext cx="7904100" cy="3533400"/>
          </a:xfrm>
          <a:prstGeom prst="rect">
            <a:avLst/>
          </a:prstGeom>
          <a:solidFill>
            <a:srgbClr val="FBB040">
              <a:alpha val="46930"/>
            </a:srgbClr>
          </a:solid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Develop a plan for how cohorts will be formed and scheduled</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Cohorts should stay together throughout the day and be consistent day to day.</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Aim to limit cohorts to approximately 25 people (inclusive of students and teachers).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Determine the maximum capacity for all indoor enclosed spaces while maintaining 6 feet physical distancing space.</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Evaluate cohorts for equity, ensuring configurations allow for students to access high-quality instruction, needed supports, inclusion in general education spaces, and a representative group of peers.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Determine when cohorts will be in-person vs. virtual in a hybrid (mix of virtual and in-person) model.</a:t>
            </a:r>
            <a:endParaRPr sz="1000">
              <a:solidFill>
                <a:schemeClr val="dk2"/>
              </a:solidFill>
              <a:latin typeface="Source Sans Pro"/>
              <a:ea typeface="Source Sans Pro"/>
              <a:cs typeface="Source Sans Pro"/>
              <a:sym typeface="Source Sans Pro"/>
            </a:endParaRPr>
          </a:p>
          <a:p>
            <a:pPr marL="91440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Restrict access to school grounds and communicate restricted access to community members</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List who is allowed on school grounds and who is not allowed without invitation.</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Include the lists in communication to teachers, parents/caregivers, and community members.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Clearly mark entrances with the “allowed list” and a number to call for more information.</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Designate alternative entrances for vendors.</a:t>
            </a:r>
            <a:endParaRPr sz="1000">
              <a:solidFill>
                <a:schemeClr val="dk2"/>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Identify extracurricular activities that can resume in a responsible way</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Determine whether certain clubs can be conducted virtually.</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Assess safety of restarting school sports.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Evaluate before- and after-school programs for space and feasibility within CDC and state guidelines.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Modify or cancel classes and extracurriculars where large numbers of students will be in close contact (e.g. string orchestra, student government meetings) and/or will be engaged in activities that result in excessive aerosol production (e.g. band with woodwind or brass instruments, chorus).</a:t>
            </a:r>
            <a:endParaRPr sz="1000">
              <a:solidFill>
                <a:schemeClr val="dk2"/>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5"/>
          <p:cNvSpPr txBox="1">
            <a:spLocks noGrp="1"/>
          </p:cNvSpPr>
          <p:nvPr>
            <p:ph type="title"/>
          </p:nvPr>
        </p:nvSpPr>
        <p:spPr>
          <a:xfrm>
            <a:off x="402336"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Masks and PPE</a:t>
            </a:r>
            <a:br>
              <a:rPr lang="en"/>
            </a:br>
            <a:r>
              <a:rPr lang="en" sz="1200" i="1"/>
              <a:t>Require all children and staff to wear a cloth or medical mask at all times and make appropriate personal protective equipment (PPE) available for nurses and individuals assessing or treating a suspected case.</a:t>
            </a:r>
            <a:endParaRPr/>
          </a:p>
        </p:txBody>
      </p:sp>
      <p:sp>
        <p:nvSpPr>
          <p:cNvPr id="450" name="Google Shape;450;p55"/>
          <p:cNvSpPr txBox="1">
            <a:spLocks noGrp="1"/>
          </p:cNvSpPr>
          <p:nvPr>
            <p:ph type="body" idx="1"/>
          </p:nvPr>
        </p:nvSpPr>
        <p:spPr>
          <a:xfrm>
            <a:off x="800100" y="1057500"/>
            <a:ext cx="7543800" cy="804000"/>
          </a:xfrm>
          <a:prstGeom prst="rect">
            <a:avLst/>
          </a:prstGeom>
        </p:spPr>
        <p:txBody>
          <a:bodyPr spcFirstLastPara="1" wrap="square" lIns="91425" tIns="137150" rIns="91425" bIns="45700" anchor="t" anchorCtr="0">
            <a:noAutofit/>
          </a:bodyPr>
          <a:lstStyle/>
          <a:p>
            <a:pPr marL="0" lvl="0" indent="0" algn="l" rtl="0">
              <a:spcBef>
                <a:spcPts val="0"/>
              </a:spcBef>
              <a:spcAft>
                <a:spcPts val="0"/>
              </a:spcAft>
              <a:buNone/>
            </a:pPr>
            <a:endParaRPr sz="1200" i="1"/>
          </a:p>
          <a:p>
            <a:pPr marL="0" lvl="0" indent="0" algn="l" rtl="0">
              <a:spcBef>
                <a:spcPts val="0"/>
              </a:spcBef>
              <a:spcAft>
                <a:spcPts val="0"/>
              </a:spcAft>
              <a:buNone/>
            </a:pPr>
            <a:endParaRPr sz="1200"/>
          </a:p>
          <a:p>
            <a:pPr marL="0" lvl="0" indent="0" algn="l" rtl="0">
              <a:spcBef>
                <a:spcPts val="0"/>
              </a:spcBef>
              <a:spcAft>
                <a:spcPts val="0"/>
              </a:spcAft>
              <a:buClr>
                <a:schemeClr val="dk2"/>
              </a:buClr>
              <a:buSzPts val="1100"/>
              <a:buFont typeface="Arial"/>
              <a:buNone/>
            </a:pPr>
            <a:endParaRPr sz="1200"/>
          </a:p>
        </p:txBody>
      </p:sp>
      <p:sp>
        <p:nvSpPr>
          <p:cNvPr id="451" name="Google Shape;451;p55"/>
          <p:cNvSpPr/>
          <p:nvPr/>
        </p:nvSpPr>
        <p:spPr>
          <a:xfrm>
            <a:off x="406900" y="4909625"/>
            <a:ext cx="8330100" cy="2337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5"/>
          <p:cNvSpPr txBox="1"/>
          <p:nvPr/>
        </p:nvSpPr>
        <p:spPr>
          <a:xfrm>
            <a:off x="468300" y="1191000"/>
            <a:ext cx="7904100" cy="3533400"/>
          </a:xfrm>
          <a:prstGeom prst="rect">
            <a:avLst/>
          </a:prstGeom>
          <a:solidFill>
            <a:srgbClr val="FBB040">
              <a:alpha val="46930"/>
            </a:srgbClr>
          </a:solid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Develop a clear and aligned message about masks</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Students (and staff) of all ages should wear masks throughout the day, including on the bus and outside if distance can’t be maintained.</a:t>
            </a:r>
            <a:endParaRPr sz="1000">
              <a:solidFill>
                <a:schemeClr val="dk2"/>
              </a:solidFill>
              <a:latin typeface="Source Sans Pro"/>
              <a:ea typeface="Source Sans Pro"/>
              <a:cs typeface="Source Sans Pro"/>
              <a:sym typeface="Source Sans Pro"/>
            </a:endParaRPr>
          </a:p>
          <a:p>
            <a:pPr marL="1371600" lvl="2"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Note: masks for ALL ages is best practice. Some places and countries have allowed Pre-K and Grade 1 to be exempt. However, all ages must wear masks on school buses.</a:t>
            </a:r>
            <a:endParaRPr sz="1000">
              <a:solidFill>
                <a:schemeClr val="dk2"/>
              </a:solidFill>
              <a:latin typeface="Source Sans Pro"/>
              <a:ea typeface="Source Sans Pro"/>
              <a:cs typeface="Source Sans Pro"/>
              <a:sym typeface="Source Sans Pro"/>
            </a:endParaRPr>
          </a:p>
          <a:p>
            <a:pPr marL="91440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Establish guidance for families, local health care providers, and staff as to what constitutes a mask exception</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Communicate key messages about mask exceptions to families, local health care providers, and staff.</a:t>
            </a:r>
            <a:endParaRPr sz="1000">
              <a:solidFill>
                <a:schemeClr val="dk2"/>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Distribute information for families and staff on proper use, removal, and washing of cloth face coverings</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Use different modes of communication and messaging regarding mask recommendations (mail, email, text, social media, school website, infographics).</a:t>
            </a:r>
            <a:endParaRPr sz="1000">
              <a:solidFill>
                <a:schemeClr val="dk2"/>
              </a:solidFill>
              <a:latin typeface="Source Sans Pro"/>
              <a:ea typeface="Source Sans Pro"/>
              <a:cs typeface="Source Sans Pro"/>
              <a:sym typeface="Source Sans Pro"/>
            </a:endParaRPr>
          </a:p>
          <a:p>
            <a:pPr marL="91440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Evaluate inventory and purchasing of health care supplies</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Trebuchet MS"/>
              <a:buChar char="○"/>
            </a:pPr>
            <a:r>
              <a:rPr lang="en" sz="1000">
                <a:solidFill>
                  <a:schemeClr val="dk2"/>
                </a:solidFill>
                <a:latin typeface="Trebuchet MS"/>
                <a:ea typeface="Trebuchet MS"/>
                <a:cs typeface="Trebuchet MS"/>
                <a:sym typeface="Trebuchet MS"/>
              </a:rPr>
              <a:t>Establish health care supply processes, including vendors, budget, storage space, and inventory management for disposable masks and PPE.</a:t>
            </a:r>
            <a:endParaRPr sz="1000">
              <a:solidFill>
                <a:schemeClr val="dk2"/>
              </a:solidFill>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1000">
              <a:solidFill>
                <a:schemeClr val="dk2"/>
              </a:solidFill>
              <a:latin typeface="Trebuchet MS"/>
              <a:ea typeface="Trebuchet MS"/>
              <a:cs typeface="Trebuchet MS"/>
              <a:sym typeface="Trebuchet MS"/>
            </a:endParaRPr>
          </a:p>
          <a:p>
            <a:pPr marL="45720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Establish a protocol for mask breaks that allows for 6 feet distancing</a:t>
            </a: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6"/>
          <p:cNvSpPr txBox="1">
            <a:spLocks noGrp="1"/>
          </p:cNvSpPr>
          <p:nvPr>
            <p:ph type="title"/>
          </p:nvPr>
        </p:nvSpPr>
        <p:spPr>
          <a:xfrm>
            <a:off x="402336"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Hygiene (Personal and Space)</a:t>
            </a:r>
            <a:br>
              <a:rPr lang="en"/>
            </a:br>
            <a:r>
              <a:rPr lang="en" sz="1200" i="1"/>
              <a:t>Clean hands (via hand-washing, sanitizing), clean and wipe down surfaces, and conduct deep cleaning of building spaces to reduce exposure to COVID-19 droplets.</a:t>
            </a:r>
            <a:endParaRPr/>
          </a:p>
        </p:txBody>
      </p:sp>
      <p:sp>
        <p:nvSpPr>
          <p:cNvPr id="458" name="Google Shape;458;p56"/>
          <p:cNvSpPr txBox="1">
            <a:spLocks noGrp="1"/>
          </p:cNvSpPr>
          <p:nvPr>
            <p:ph type="body" idx="1"/>
          </p:nvPr>
        </p:nvSpPr>
        <p:spPr>
          <a:xfrm>
            <a:off x="800100" y="1057500"/>
            <a:ext cx="7543800" cy="804000"/>
          </a:xfrm>
          <a:prstGeom prst="rect">
            <a:avLst/>
          </a:prstGeom>
        </p:spPr>
        <p:txBody>
          <a:bodyPr spcFirstLastPara="1" wrap="square" lIns="91425" tIns="137150" rIns="91425" bIns="45700" anchor="t" anchorCtr="0">
            <a:noAutofit/>
          </a:bodyPr>
          <a:lstStyle/>
          <a:p>
            <a:pPr marL="0" lvl="0" indent="0" algn="l" rtl="0">
              <a:spcBef>
                <a:spcPts val="0"/>
              </a:spcBef>
              <a:spcAft>
                <a:spcPts val="0"/>
              </a:spcAft>
              <a:buNone/>
            </a:pPr>
            <a:endParaRPr sz="1200" i="1"/>
          </a:p>
          <a:p>
            <a:pPr marL="0" lvl="0" indent="0" algn="l" rtl="0">
              <a:spcBef>
                <a:spcPts val="0"/>
              </a:spcBef>
              <a:spcAft>
                <a:spcPts val="0"/>
              </a:spcAft>
              <a:buNone/>
            </a:pPr>
            <a:endParaRPr sz="1200"/>
          </a:p>
          <a:p>
            <a:pPr marL="0" lvl="0" indent="0" algn="l" rtl="0">
              <a:spcBef>
                <a:spcPts val="0"/>
              </a:spcBef>
              <a:spcAft>
                <a:spcPts val="0"/>
              </a:spcAft>
              <a:buClr>
                <a:schemeClr val="dk2"/>
              </a:buClr>
              <a:buSzPts val="1100"/>
              <a:buFont typeface="Arial"/>
              <a:buNone/>
            </a:pPr>
            <a:endParaRPr sz="1200"/>
          </a:p>
        </p:txBody>
      </p:sp>
      <p:sp>
        <p:nvSpPr>
          <p:cNvPr id="459" name="Google Shape;459;p56"/>
          <p:cNvSpPr/>
          <p:nvPr/>
        </p:nvSpPr>
        <p:spPr>
          <a:xfrm>
            <a:off x="406900" y="4909625"/>
            <a:ext cx="8330100" cy="2337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6"/>
          <p:cNvSpPr txBox="1"/>
          <p:nvPr/>
        </p:nvSpPr>
        <p:spPr>
          <a:xfrm>
            <a:off x="468300" y="1191000"/>
            <a:ext cx="7904100" cy="3533400"/>
          </a:xfrm>
          <a:prstGeom prst="rect">
            <a:avLst/>
          </a:prstGeom>
          <a:solidFill>
            <a:srgbClr val="FBB040">
              <a:alpha val="46930"/>
            </a:srgbClr>
          </a:solid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Develop a plan for hand-washing/sanitizing throughout the school day</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Prepare a schedule for hand-washing/sanitizing.</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Place hand sanitizer in key locations in the building (e.g., entryways, bathrooms, classrooms). </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For each school, determine the quantities needed of soap and hand sanitizers, paper towels, and automatic soap/sanitizer dispensing units.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Identify and contact suppliers to order supplies.</a:t>
            </a:r>
            <a:endParaRPr sz="1000">
              <a:solidFill>
                <a:schemeClr val="dk2"/>
              </a:solidFill>
              <a:latin typeface="Source Sans Pro"/>
              <a:ea typeface="Source Sans Pro"/>
              <a:cs typeface="Source Sans Pro"/>
              <a:sym typeface="Source Sans Pro"/>
            </a:endParaRPr>
          </a:p>
          <a:p>
            <a:pPr marL="91440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Establish a plan for effective sanitization</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Define roles and responsibilities about who will be responsible for cleaning designated areas.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Determine how frequently various surfaces will need to be cleaned, including manipulatives (e.g., toys, equipment). </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Develop a protocol for classroom/school cleaning and disinfecting when a positive COVID-19 case (student or staff) is identified.</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For each school, determine the quantities needed of cleaning solutions and supplies, and protective equipment for custodial staff.</a:t>
            </a:r>
            <a:endParaRPr sz="1000">
              <a:solidFill>
                <a:schemeClr val="dk2"/>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Determine if each class has adequate supplies to minimize use of and properly sanitize high-touch and shared supplies</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Ensure each student has their own supplies. Maintain separation of individual students’ belongings.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If objects must be shared, develop a cleaning protocol for disinfecting shared supplies between uses.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Provide disposable disinfectant wipes for individuals to use before using shared objects.</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If requesting families to provide materials, develop a process for purchasing and allocating supplies to families most in need (e.g. qualifying for free/reduced lunch).</a:t>
            </a:r>
            <a:endParaRPr sz="1000">
              <a:solidFill>
                <a:schemeClr val="dk2"/>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7"/>
          <p:cNvSpPr txBox="1">
            <a:spLocks noGrp="1"/>
          </p:cNvSpPr>
          <p:nvPr>
            <p:ph type="title"/>
          </p:nvPr>
        </p:nvSpPr>
        <p:spPr>
          <a:xfrm>
            <a:off x="402336"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Density and Distance</a:t>
            </a:r>
            <a:br>
              <a:rPr lang="en"/>
            </a:br>
            <a:r>
              <a:rPr lang="en" sz="1200" i="1"/>
              <a:t>Limit the number of people in enclosed spaces and allow distance between people to reduce exposure to COVID-19 droplets.</a:t>
            </a:r>
            <a:endParaRPr/>
          </a:p>
        </p:txBody>
      </p:sp>
      <p:sp>
        <p:nvSpPr>
          <p:cNvPr id="466" name="Google Shape;466;p57"/>
          <p:cNvSpPr txBox="1">
            <a:spLocks noGrp="1"/>
          </p:cNvSpPr>
          <p:nvPr>
            <p:ph type="body" idx="1"/>
          </p:nvPr>
        </p:nvSpPr>
        <p:spPr>
          <a:xfrm>
            <a:off x="800100" y="1057500"/>
            <a:ext cx="7543800" cy="804000"/>
          </a:xfrm>
          <a:prstGeom prst="rect">
            <a:avLst/>
          </a:prstGeom>
        </p:spPr>
        <p:txBody>
          <a:bodyPr spcFirstLastPara="1" wrap="square" lIns="91425" tIns="137150" rIns="91425" bIns="45700" anchor="t" anchorCtr="0">
            <a:noAutofit/>
          </a:bodyPr>
          <a:lstStyle/>
          <a:p>
            <a:pPr marL="0" lvl="0" indent="0" algn="l" rtl="0">
              <a:spcBef>
                <a:spcPts val="0"/>
              </a:spcBef>
              <a:spcAft>
                <a:spcPts val="0"/>
              </a:spcAft>
              <a:buNone/>
            </a:pPr>
            <a:endParaRPr sz="1200" i="1"/>
          </a:p>
          <a:p>
            <a:pPr marL="0" lvl="0" indent="0" algn="l" rtl="0">
              <a:spcBef>
                <a:spcPts val="0"/>
              </a:spcBef>
              <a:spcAft>
                <a:spcPts val="0"/>
              </a:spcAft>
              <a:buNone/>
            </a:pPr>
            <a:endParaRPr sz="1200"/>
          </a:p>
          <a:p>
            <a:pPr marL="0" lvl="0" indent="0" algn="l" rtl="0">
              <a:spcBef>
                <a:spcPts val="0"/>
              </a:spcBef>
              <a:spcAft>
                <a:spcPts val="0"/>
              </a:spcAft>
              <a:buClr>
                <a:schemeClr val="dk2"/>
              </a:buClr>
              <a:buSzPts val="1100"/>
              <a:buFont typeface="Arial"/>
              <a:buNone/>
            </a:pPr>
            <a:endParaRPr sz="1200"/>
          </a:p>
        </p:txBody>
      </p:sp>
      <p:sp>
        <p:nvSpPr>
          <p:cNvPr id="467" name="Google Shape;467;p57"/>
          <p:cNvSpPr/>
          <p:nvPr/>
        </p:nvSpPr>
        <p:spPr>
          <a:xfrm>
            <a:off x="406900" y="4909625"/>
            <a:ext cx="8330100" cy="2337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7"/>
          <p:cNvSpPr txBox="1"/>
          <p:nvPr/>
        </p:nvSpPr>
        <p:spPr>
          <a:xfrm>
            <a:off x="468300" y="1191000"/>
            <a:ext cx="7904100" cy="3533400"/>
          </a:xfrm>
          <a:prstGeom prst="rect">
            <a:avLst/>
          </a:prstGeom>
          <a:solidFill>
            <a:srgbClr val="FBB040">
              <a:alpha val="46930"/>
            </a:srgbClr>
          </a:solid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Develop a protocol for distancing on buses</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Determine whether additional buses/trips/routes are necessary to accommodate distancing.</a:t>
            </a:r>
            <a:endParaRPr sz="1000">
              <a:solidFill>
                <a:schemeClr val="dk2"/>
              </a:solidFill>
              <a:latin typeface="Source Sans Pro"/>
              <a:ea typeface="Source Sans Pro"/>
              <a:cs typeface="Source Sans Pro"/>
              <a:sym typeface="Source Sans Pro"/>
            </a:endParaRPr>
          </a:p>
          <a:p>
            <a:pPr marL="91440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Develop a plan to reduce class sizes to allow for sufficient distancing in classrooms</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Measure classrooms and determine class size capacity.</a:t>
            </a:r>
            <a:endParaRPr sz="1000">
              <a:solidFill>
                <a:schemeClr val="dk2"/>
              </a:solidFill>
              <a:latin typeface="Source Sans Pro"/>
              <a:ea typeface="Source Sans Pro"/>
              <a:cs typeface="Source Sans Pro"/>
              <a:sym typeface="Source Sans Pro"/>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While some guidelines (such as WHO and other countries) suggest a distance of at least 3 feet, we suggest that the aim is to maintain a distance of 6 feet between individuals as much as possible. Distance and risk of transmission is a continuum — more distance is associated with reduced transmission.</a:t>
            </a:r>
            <a:endParaRPr sz="1000">
              <a:solidFill>
                <a:schemeClr val="dk2"/>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457200" marR="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Plan for staggered drop-off/pick-up of students</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Source Sans Pro"/>
              <a:buChar char="○"/>
            </a:pPr>
            <a:r>
              <a:rPr lang="en" sz="1000">
                <a:solidFill>
                  <a:schemeClr val="dk2"/>
                </a:solidFill>
                <a:latin typeface="Source Sans Pro"/>
                <a:ea typeface="Source Sans Pro"/>
                <a:cs typeface="Source Sans Pro"/>
                <a:sym typeface="Source Sans Pro"/>
              </a:rPr>
              <a:t>Stagger drop-off and pick-up times and location by student cohorts (Arizona Department of Education 2020).</a:t>
            </a:r>
            <a:endParaRPr sz="1000">
              <a:solidFill>
                <a:schemeClr val="dk2"/>
              </a:solidFill>
              <a:latin typeface="Source Sans Pro"/>
              <a:ea typeface="Source Sans Pro"/>
              <a:cs typeface="Source Sans Pro"/>
              <a:sym typeface="Source Sans Pro"/>
            </a:endParaRPr>
          </a:p>
          <a:p>
            <a:pPr marL="914400" lvl="0" indent="0" algn="l" rtl="0">
              <a:lnSpc>
                <a:spcPct val="100000"/>
              </a:lnSpc>
              <a:spcBef>
                <a:spcPts val="0"/>
              </a:spcBef>
              <a:spcAft>
                <a:spcPts val="0"/>
              </a:spcAft>
              <a:buNone/>
            </a:pPr>
            <a:endParaRPr sz="1000">
              <a:solidFill>
                <a:schemeClr val="dk2"/>
              </a:solidFill>
              <a:latin typeface="Trebuchet MS"/>
              <a:ea typeface="Trebuchet MS"/>
              <a:cs typeface="Trebuchet MS"/>
              <a:sym typeface="Trebuchet MS"/>
            </a:endParaRPr>
          </a:p>
          <a:p>
            <a:pPr marL="45720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Evaluate classes that require modification due to higher risk or other activities (PE and recess, band, chorus, etc)</a:t>
            </a:r>
            <a:endParaRPr sz="1200">
              <a:solidFill>
                <a:schemeClr val="dk2"/>
              </a:solidFill>
              <a:latin typeface="Trebuchet MS"/>
              <a:ea typeface="Trebuchet MS"/>
              <a:cs typeface="Trebuchet MS"/>
              <a:sym typeface="Trebuchet MS"/>
            </a:endParaRPr>
          </a:p>
          <a:p>
            <a:pPr marL="914400" lvl="1" indent="-304800" algn="l" rtl="0">
              <a:lnSpc>
                <a:spcPct val="100000"/>
              </a:lnSpc>
              <a:spcBef>
                <a:spcPts val="0"/>
              </a:spcBef>
              <a:spcAft>
                <a:spcPts val="0"/>
              </a:spcAft>
              <a:buClr>
                <a:schemeClr val="dk2"/>
              </a:buClr>
              <a:buSzPts val="1200"/>
              <a:buFont typeface="Trebuchet MS"/>
              <a:buChar char="○"/>
            </a:pPr>
            <a:r>
              <a:rPr lang="en" sz="1000">
                <a:solidFill>
                  <a:schemeClr val="dk2"/>
                </a:solidFill>
                <a:latin typeface="Trebuchet MS"/>
                <a:ea typeface="Trebuchet MS"/>
                <a:cs typeface="Trebuchet MS"/>
                <a:sym typeface="Trebuchet MS"/>
              </a:rPr>
              <a:t>Identify alternative activities.</a:t>
            </a:r>
            <a:endParaRPr sz="1000">
              <a:solidFill>
                <a:schemeClr val="dk2"/>
              </a:solidFill>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1000">
              <a:solidFill>
                <a:schemeClr val="dk2"/>
              </a:solidFill>
              <a:latin typeface="Trebuchet MS"/>
              <a:ea typeface="Trebuchet MS"/>
              <a:cs typeface="Trebuchet MS"/>
              <a:sym typeface="Trebuchet MS"/>
            </a:endParaRPr>
          </a:p>
          <a:p>
            <a:pPr marL="457200" lvl="0" indent="-304800" algn="l" rtl="0">
              <a:lnSpc>
                <a:spcPct val="100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Create a protocol for meals that allows for 6 feet distancing</a:t>
            </a:r>
            <a:endParaRPr sz="1200">
              <a:solidFill>
                <a:schemeClr val="dk2"/>
              </a:solidFill>
              <a:latin typeface="Trebuchet MS"/>
              <a:ea typeface="Trebuchet MS"/>
              <a:cs typeface="Trebuchet MS"/>
              <a:sym typeface="Trebuchet MS"/>
            </a:endParaRPr>
          </a:p>
          <a:p>
            <a:pPr marL="914400" lvl="1" indent="-292100" algn="l" rtl="0">
              <a:lnSpc>
                <a:spcPct val="100000"/>
              </a:lnSpc>
              <a:spcBef>
                <a:spcPts val="0"/>
              </a:spcBef>
              <a:spcAft>
                <a:spcPts val="0"/>
              </a:spcAft>
              <a:buClr>
                <a:schemeClr val="dk2"/>
              </a:buClr>
              <a:buSzPts val="1000"/>
              <a:buFont typeface="Trebuchet MS"/>
              <a:buChar char="○"/>
            </a:pPr>
            <a:r>
              <a:rPr lang="en" sz="1000">
                <a:solidFill>
                  <a:schemeClr val="dk2"/>
                </a:solidFill>
                <a:latin typeface="Trebuchet MS"/>
                <a:ea typeface="Trebuchet MS"/>
                <a:cs typeface="Trebuchet MS"/>
                <a:sym typeface="Trebuchet MS"/>
              </a:rPr>
              <a:t>Avoid having large groups in the cafeteria by eating meals in the classroom or outside.</a:t>
            </a:r>
            <a:endParaRPr sz="1000">
              <a:solidFill>
                <a:schemeClr val="dk2"/>
              </a:solidFill>
              <a:latin typeface="Trebuchet MS"/>
              <a:ea typeface="Trebuchet MS"/>
              <a:cs typeface="Trebuchet MS"/>
              <a:sym typeface="Trebuchet MS"/>
            </a:endParaRPr>
          </a:p>
          <a:p>
            <a:pPr marL="1371600" lvl="2" indent="-292100" algn="l" rtl="0">
              <a:lnSpc>
                <a:spcPct val="100000"/>
              </a:lnSpc>
              <a:spcBef>
                <a:spcPts val="0"/>
              </a:spcBef>
              <a:spcAft>
                <a:spcPts val="0"/>
              </a:spcAft>
              <a:buClr>
                <a:schemeClr val="dk2"/>
              </a:buClr>
              <a:buSzPts val="1000"/>
              <a:buFont typeface="Trebuchet MS"/>
              <a:buChar char="■"/>
            </a:pPr>
            <a:r>
              <a:rPr lang="en" sz="1000">
                <a:solidFill>
                  <a:schemeClr val="dk2"/>
                </a:solidFill>
                <a:latin typeface="Trebuchet MS"/>
                <a:ea typeface="Trebuchet MS"/>
                <a:cs typeface="Trebuchet MS"/>
                <a:sym typeface="Trebuchet MS"/>
              </a:rPr>
              <a:t>Ensure that 6 foot distancing is maintained when eating. This is particularly important given that masks will be temporarily removed for eating.</a:t>
            </a:r>
            <a:endParaRPr sz="10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1200">
              <a:solidFill>
                <a:schemeClr val="dk2"/>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a:spLocks noGrp="1"/>
          </p:cNvSpPr>
          <p:nvPr>
            <p:ph type="title"/>
          </p:nvPr>
        </p:nvSpPr>
        <p:spPr>
          <a:xfrm>
            <a:off x="800100" y="0"/>
            <a:ext cx="7543800" cy="1007700"/>
          </a:xfrm>
          <a:prstGeom prst="rect">
            <a:avLst/>
          </a:prstGeom>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
              <a:t>Why Do We Talk about Principles?</a:t>
            </a:r>
            <a:endParaRPr/>
          </a:p>
        </p:txBody>
      </p:sp>
      <p:sp>
        <p:nvSpPr>
          <p:cNvPr id="289" name="Google Shape;289;p40"/>
          <p:cNvSpPr txBox="1">
            <a:spLocks noGrp="1"/>
          </p:cNvSpPr>
          <p:nvPr>
            <p:ph type="body" idx="1"/>
          </p:nvPr>
        </p:nvSpPr>
        <p:spPr>
          <a:xfrm>
            <a:off x="800100" y="1057500"/>
            <a:ext cx="7543800" cy="3575100"/>
          </a:xfrm>
          <a:prstGeom prst="rect">
            <a:avLst/>
          </a:prstGeom>
        </p:spPr>
        <p:txBody>
          <a:bodyPr spcFirstLastPara="1" wrap="square" lIns="91425" tIns="137150" rIns="91425" bIns="45700" anchor="t" anchorCtr="0">
            <a:noAutofit/>
          </a:bodyPr>
          <a:lstStyle/>
          <a:p>
            <a:pPr marL="0" marR="0" lvl="0" indent="0" algn="l" rtl="0">
              <a:lnSpc>
                <a:spcPct val="100000"/>
              </a:lnSpc>
              <a:spcBef>
                <a:spcPts val="0"/>
              </a:spcBef>
              <a:spcAft>
                <a:spcPts val="0"/>
              </a:spcAft>
              <a:buNone/>
            </a:pPr>
            <a:r>
              <a:rPr lang="en" sz="1400" b="1"/>
              <a:t>We establish core public health principles as the foundation from which we design our tools, interventions, and solutions. They are the “guardrails” within which we must stay and design safer re-entry options.</a:t>
            </a:r>
            <a:endParaRPr sz="1400" b="1"/>
          </a:p>
          <a:p>
            <a:pPr marL="0" marR="0" lvl="0" indent="0" algn="l" rtl="0">
              <a:lnSpc>
                <a:spcPct val="100000"/>
              </a:lnSpc>
              <a:spcBef>
                <a:spcPts val="1000"/>
              </a:spcBef>
              <a:spcAft>
                <a:spcPts val="0"/>
              </a:spcAft>
              <a:buNone/>
            </a:pPr>
            <a:r>
              <a:rPr lang="en" sz="1400"/>
              <a:t>The principles are </a:t>
            </a:r>
            <a:r>
              <a:rPr lang="en"/>
              <a:t>used in combination </a:t>
            </a:r>
            <a:r>
              <a:rPr lang="en" sz="1400"/>
              <a:t>for health decisions around reopening. </a:t>
            </a:r>
            <a:endParaRPr sz="1400"/>
          </a:p>
          <a:p>
            <a:pPr marL="457200" marR="0" lvl="0" indent="-317500" algn="l" rtl="0">
              <a:lnSpc>
                <a:spcPct val="100000"/>
              </a:lnSpc>
              <a:spcBef>
                <a:spcPts val="1000"/>
              </a:spcBef>
              <a:spcAft>
                <a:spcPts val="0"/>
              </a:spcAft>
              <a:buSzPts val="1400"/>
              <a:buChar char="▪"/>
            </a:pPr>
            <a:r>
              <a:rPr lang="en" sz="1400" b="1"/>
              <a:t>No single principle will effectively lower risk alone</a:t>
            </a:r>
            <a:r>
              <a:rPr lang="en" sz="1400"/>
              <a:t>, and we won’t be able to do all of these principles perfectly all of the time. </a:t>
            </a:r>
            <a:endParaRPr sz="1400"/>
          </a:p>
          <a:p>
            <a:pPr marL="457200" marR="0" lvl="0" indent="-317500" algn="l" rtl="0">
              <a:lnSpc>
                <a:spcPct val="100000"/>
              </a:lnSpc>
              <a:spcBef>
                <a:spcPts val="1000"/>
              </a:spcBef>
              <a:spcAft>
                <a:spcPts val="0"/>
              </a:spcAft>
              <a:buSzPts val="1400"/>
              <a:buChar char="▪"/>
            </a:pPr>
            <a:r>
              <a:rPr lang="en" b="1"/>
              <a:t>T</a:t>
            </a:r>
            <a:r>
              <a:rPr lang="en" sz="1400" b="1"/>
              <a:t>hese principles </a:t>
            </a:r>
            <a:r>
              <a:rPr lang="en" b="1"/>
              <a:t>work together</a:t>
            </a:r>
            <a:r>
              <a:rPr lang="en"/>
              <a:t> to decrease</a:t>
            </a:r>
            <a:r>
              <a:rPr lang="en" sz="1400"/>
              <a:t> the risk of transmission.</a:t>
            </a:r>
            <a:endParaRPr sz="1400"/>
          </a:p>
          <a:p>
            <a:pPr marL="457200" marR="0" lvl="0" indent="-317500" algn="l" rtl="0">
              <a:lnSpc>
                <a:spcPct val="100000"/>
              </a:lnSpc>
              <a:spcBef>
                <a:spcPts val="1000"/>
              </a:spcBef>
              <a:spcAft>
                <a:spcPts val="0"/>
              </a:spcAft>
              <a:buSzPts val="1400"/>
              <a:buChar char="▪"/>
            </a:pPr>
            <a:r>
              <a:rPr lang="en" sz="1400" b="1"/>
              <a:t>The more we </a:t>
            </a:r>
            <a:r>
              <a:rPr lang="en" b="1"/>
              <a:t>follow</a:t>
            </a:r>
            <a:r>
              <a:rPr lang="en" sz="1400" b="1"/>
              <a:t> these principles, the lower the risk.</a:t>
            </a:r>
            <a:endParaRPr sz="1400" b="1"/>
          </a:p>
          <a:p>
            <a:pPr marL="457200" marR="0" lvl="0" indent="-317500" algn="l" rtl="0">
              <a:lnSpc>
                <a:spcPct val="100000"/>
              </a:lnSpc>
              <a:spcBef>
                <a:spcPts val="1000"/>
              </a:spcBef>
              <a:spcAft>
                <a:spcPts val="1000"/>
              </a:spcAft>
              <a:buSzPts val="1400"/>
              <a:buChar char="▪"/>
            </a:pPr>
            <a:r>
              <a:rPr lang="en" sz="1400" b="1"/>
              <a:t>We cannot reduce the risk of COVID transmission to zero</a:t>
            </a:r>
            <a:r>
              <a:rPr lang="en" b="1"/>
              <a:t>.</a:t>
            </a:r>
            <a:r>
              <a:rPr lang="en"/>
              <a:t> Some</a:t>
            </a:r>
            <a:r>
              <a:rPr lang="en" sz="1400"/>
              <a:t> risk remains even with maximum adherence, especially if community transmission increases.</a:t>
            </a:r>
            <a:endParaRPr sz="1400"/>
          </a:p>
        </p:txBody>
      </p:sp>
      <p:pic>
        <p:nvPicPr>
          <p:cNvPr id="290" name="Google Shape;290;p40" descr="The Learning Accelerator logo" title="The Learning Accelerator Logo"/>
          <p:cNvPicPr preferRelativeResize="0"/>
          <p:nvPr/>
        </p:nvPicPr>
        <p:blipFill>
          <a:blip r:embed="rId3">
            <a:alphaModFix/>
          </a:blip>
          <a:stretch>
            <a:fillRect/>
          </a:stretch>
        </p:blipFill>
        <p:spPr>
          <a:xfrm>
            <a:off x="1105023" y="4746375"/>
            <a:ext cx="825250" cy="2750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8"/>
          <p:cNvSpPr txBox="1">
            <a:spLocks noGrp="1"/>
          </p:cNvSpPr>
          <p:nvPr>
            <p:ph type="title"/>
          </p:nvPr>
        </p:nvSpPr>
        <p:spPr>
          <a:xfrm>
            <a:off x="800100"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More resources from the Parabola Project</a:t>
            </a:r>
            <a:endParaRPr/>
          </a:p>
        </p:txBody>
      </p:sp>
      <p:sp>
        <p:nvSpPr>
          <p:cNvPr id="474" name="Google Shape;474;p58"/>
          <p:cNvSpPr txBox="1">
            <a:spLocks noGrp="1"/>
          </p:cNvSpPr>
          <p:nvPr>
            <p:ph type="body" idx="1"/>
          </p:nvPr>
        </p:nvSpPr>
        <p:spPr>
          <a:xfrm>
            <a:off x="800100" y="1057500"/>
            <a:ext cx="7543800" cy="3575100"/>
          </a:xfrm>
          <a:prstGeom prst="rect">
            <a:avLst/>
          </a:prstGeom>
        </p:spPr>
        <p:txBody>
          <a:bodyPr spcFirstLastPara="1" wrap="square" lIns="91425" tIns="137150" rIns="91425" bIns="45700" anchor="t" anchorCtr="0">
            <a:noAutofit/>
          </a:bodyPr>
          <a:lstStyle/>
          <a:p>
            <a:pPr marL="457200" marR="0" lvl="0" indent="-317500" algn="l" rtl="0">
              <a:lnSpc>
                <a:spcPct val="115000"/>
              </a:lnSpc>
              <a:spcBef>
                <a:spcPts val="0"/>
              </a:spcBef>
              <a:spcAft>
                <a:spcPts val="0"/>
              </a:spcAft>
              <a:buSzPts val="1400"/>
              <a:buChar char="▪"/>
            </a:pPr>
            <a:r>
              <a:rPr lang="en" b="1" u="sng">
                <a:solidFill>
                  <a:srgbClr val="1155CC"/>
                </a:solidFill>
                <a:hlinkClick r:id="rId3"/>
              </a:rPr>
              <a:t>School Reopening Readiness Guide</a:t>
            </a:r>
            <a:r>
              <a:rPr lang="en" b="1"/>
              <a:t>:</a:t>
            </a:r>
            <a:r>
              <a:rPr lang="en"/>
              <a:t> detailed implementation options to assist district and school leaders in developing, assessing, and executing their operational plans and assessing readiness to reopen schools for in-person learning.</a:t>
            </a:r>
            <a:endParaRPr/>
          </a:p>
          <a:p>
            <a:pPr marL="457200" marR="0" lvl="0" indent="-317500" algn="l" rtl="0">
              <a:lnSpc>
                <a:spcPct val="115000"/>
              </a:lnSpc>
              <a:spcBef>
                <a:spcPts val="300"/>
              </a:spcBef>
              <a:spcAft>
                <a:spcPts val="0"/>
              </a:spcAft>
              <a:buSzPts val="1400"/>
              <a:buChar char="▪"/>
            </a:pPr>
            <a:r>
              <a:rPr lang="en" b="1"/>
              <a:t>Mask Guidance: </a:t>
            </a:r>
            <a:endParaRPr b="1"/>
          </a:p>
          <a:p>
            <a:pPr marL="914400" lvl="1" indent="-330200" algn="l" rtl="0">
              <a:lnSpc>
                <a:spcPct val="100000"/>
              </a:lnSpc>
              <a:spcBef>
                <a:spcPts val="300"/>
              </a:spcBef>
              <a:spcAft>
                <a:spcPts val="0"/>
              </a:spcAft>
              <a:buSzPts val="1600"/>
              <a:buFont typeface="Trebuchet MS"/>
              <a:buChar char="&gt;"/>
            </a:pPr>
            <a:r>
              <a:rPr lang="en" sz="1200" u="sng">
                <a:solidFill>
                  <a:srgbClr val="1155CC"/>
                </a:solidFill>
                <a:hlinkClick r:id="rId4"/>
              </a:rPr>
              <a:t>Choosing &amp; Wearing Masks During COVID-19 (PDF)</a:t>
            </a:r>
            <a:endParaRPr/>
          </a:p>
          <a:p>
            <a:pPr marL="914400" lvl="1" indent="-330200" algn="l" rtl="0">
              <a:lnSpc>
                <a:spcPct val="100000"/>
              </a:lnSpc>
              <a:spcBef>
                <a:spcPts val="0"/>
              </a:spcBef>
              <a:spcAft>
                <a:spcPts val="0"/>
              </a:spcAft>
              <a:buSzPts val="1600"/>
              <a:buFont typeface="Trebuchet MS"/>
              <a:buChar char="&gt;"/>
            </a:pPr>
            <a:r>
              <a:rPr lang="en" sz="1200" u="sng">
                <a:solidFill>
                  <a:srgbClr val="1155CC"/>
                </a:solidFill>
                <a:hlinkClick r:id="rId5"/>
              </a:rPr>
              <a:t>Creating &amp; Reusing Masks During COVID-19 (PDF)</a:t>
            </a:r>
            <a:endParaRPr/>
          </a:p>
          <a:p>
            <a:pPr marL="914400" lvl="1" indent="-330200" algn="l" rtl="0">
              <a:lnSpc>
                <a:spcPct val="100000"/>
              </a:lnSpc>
              <a:spcBef>
                <a:spcPts val="0"/>
              </a:spcBef>
              <a:spcAft>
                <a:spcPts val="0"/>
              </a:spcAft>
              <a:buSzPts val="1600"/>
              <a:buFont typeface="Trebuchet MS"/>
              <a:buChar char="&gt;"/>
            </a:pPr>
            <a:r>
              <a:rPr lang="en" sz="1200" u="sng">
                <a:solidFill>
                  <a:srgbClr val="1155CC"/>
                </a:solidFill>
                <a:hlinkClick r:id="rId6"/>
              </a:rPr>
              <a:t>Evidence that Masks Work During COVID-19 (PDF</a:t>
            </a:r>
            <a:r>
              <a:rPr lang="en" sz="1200" u="sng">
                <a:solidFill>
                  <a:srgbClr val="1155CC"/>
                </a:solidFill>
              </a:rPr>
              <a:t>)</a:t>
            </a:r>
            <a:endParaRPr sz="1200" u="sng">
              <a:solidFill>
                <a:srgbClr val="1155CC"/>
              </a:solidFill>
            </a:endParaRPr>
          </a:p>
          <a:p>
            <a:pPr marL="914400" marR="0" lvl="1" indent="-330200" algn="l" rtl="0">
              <a:lnSpc>
                <a:spcPct val="100000"/>
              </a:lnSpc>
              <a:spcBef>
                <a:spcPts val="0"/>
              </a:spcBef>
              <a:spcAft>
                <a:spcPts val="0"/>
              </a:spcAft>
              <a:buSzPts val="1600"/>
              <a:buFont typeface="Trebuchet MS"/>
              <a:buChar char="&gt;"/>
            </a:pPr>
            <a:r>
              <a:rPr lang="en" sz="1200" u="sng">
                <a:solidFill>
                  <a:srgbClr val="1155CC"/>
                </a:solidFill>
                <a:hlinkClick r:id="rId7"/>
              </a:rPr>
              <a:t>Mask Culture Toolkit</a:t>
            </a:r>
            <a:endParaRPr sz="1200" u="sng">
              <a:solidFill>
                <a:srgbClr val="1155CC"/>
              </a:solidFill>
            </a:endParaRPr>
          </a:p>
          <a:p>
            <a:pPr marL="457200" marR="0" lvl="0" indent="-317500" algn="l" rtl="0">
              <a:lnSpc>
                <a:spcPct val="115000"/>
              </a:lnSpc>
              <a:spcBef>
                <a:spcPts val="0"/>
              </a:spcBef>
              <a:spcAft>
                <a:spcPts val="0"/>
              </a:spcAft>
              <a:buSzPts val="1400"/>
              <a:buChar char="▪"/>
            </a:pPr>
            <a:r>
              <a:rPr lang="en" b="1"/>
              <a:t>Coming</a:t>
            </a:r>
            <a:r>
              <a:rPr lang="en"/>
              <a:t> </a:t>
            </a:r>
            <a:r>
              <a:rPr lang="en" b="1"/>
              <a:t>soon</a:t>
            </a:r>
            <a:r>
              <a:rPr lang="en"/>
              <a:t>:</a:t>
            </a:r>
            <a:endParaRPr/>
          </a:p>
          <a:p>
            <a:pPr marL="914400" marR="0" lvl="1" indent="-317500" algn="l" rtl="0">
              <a:lnSpc>
                <a:spcPct val="115000"/>
              </a:lnSpc>
              <a:spcBef>
                <a:spcPts val="300"/>
              </a:spcBef>
              <a:spcAft>
                <a:spcPts val="0"/>
              </a:spcAft>
              <a:buSzPts val="1400"/>
              <a:buChar char="○"/>
            </a:pPr>
            <a:r>
              <a:rPr lang="en"/>
              <a:t>Support for Family and Staff Communications</a:t>
            </a:r>
            <a:endParaRPr/>
          </a:p>
          <a:p>
            <a:pPr marL="914400" marR="0" lvl="1" indent="-317500" algn="l" rtl="0">
              <a:lnSpc>
                <a:spcPct val="115000"/>
              </a:lnSpc>
              <a:spcBef>
                <a:spcPts val="100"/>
              </a:spcBef>
              <a:spcAft>
                <a:spcPts val="0"/>
              </a:spcAft>
              <a:buSzPts val="1400"/>
              <a:buChar char="○"/>
            </a:pPr>
            <a:r>
              <a:rPr lang="en"/>
              <a:t>Support for If and When to Close</a:t>
            </a:r>
            <a:endParaRPr/>
          </a:p>
          <a:p>
            <a:pPr marL="914400" marR="0" lvl="1" indent="-317500" algn="l" rtl="0">
              <a:lnSpc>
                <a:spcPct val="115000"/>
              </a:lnSpc>
              <a:spcBef>
                <a:spcPts val="100"/>
              </a:spcBef>
              <a:spcAft>
                <a:spcPts val="0"/>
              </a:spcAft>
              <a:buSzPts val="1400"/>
              <a:buChar char="○"/>
            </a:pPr>
            <a:r>
              <a:rPr lang="en"/>
              <a:t>Building and Space Assessments</a:t>
            </a:r>
            <a:endParaRPr/>
          </a:p>
          <a:p>
            <a:pPr marL="914400" marR="0" lvl="1" indent="-317500" algn="l" rtl="0">
              <a:lnSpc>
                <a:spcPct val="115000"/>
              </a:lnSpc>
              <a:spcBef>
                <a:spcPts val="100"/>
              </a:spcBef>
              <a:spcAft>
                <a:spcPts val="0"/>
              </a:spcAft>
              <a:buSzPts val="1400"/>
              <a:buChar char="○"/>
            </a:pPr>
            <a:r>
              <a:rPr lang="en"/>
              <a:t>How to Care for Your Classroom </a:t>
            </a:r>
            <a:endParaRPr/>
          </a:p>
          <a:p>
            <a:pPr marL="914400" marR="0" lvl="1" indent="-317500" algn="l" rtl="0">
              <a:lnSpc>
                <a:spcPct val="115000"/>
              </a:lnSpc>
              <a:spcBef>
                <a:spcPts val="100"/>
              </a:spcBef>
              <a:spcAft>
                <a:spcPts val="100"/>
              </a:spcAft>
              <a:buSzPts val="1400"/>
              <a:buChar char="○"/>
            </a:pPr>
            <a:endParaRPr/>
          </a:p>
        </p:txBody>
      </p:sp>
      <p:pic>
        <p:nvPicPr>
          <p:cNvPr id="475" name="Google Shape;475;p58" descr="The Learning Accelerator logo" title="The Learning Accelerator Logo"/>
          <p:cNvPicPr preferRelativeResize="0"/>
          <p:nvPr/>
        </p:nvPicPr>
        <p:blipFill>
          <a:blip r:embed="rId8">
            <a:alphaModFix/>
          </a:blip>
          <a:stretch>
            <a:fillRect/>
          </a:stretch>
        </p:blipFill>
        <p:spPr>
          <a:xfrm>
            <a:off x="1105023" y="4746375"/>
            <a:ext cx="825250" cy="27509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9"/>
          <p:cNvSpPr txBox="1">
            <a:spLocks noGrp="1"/>
          </p:cNvSpPr>
          <p:nvPr>
            <p:ph type="ctrTitle"/>
          </p:nvPr>
        </p:nvSpPr>
        <p:spPr>
          <a:xfrm>
            <a:off x="800099" y="1424940"/>
            <a:ext cx="7543800" cy="128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Appendix</a:t>
            </a:r>
            <a:endParaRPr/>
          </a:p>
        </p:txBody>
      </p:sp>
      <p:sp>
        <p:nvSpPr>
          <p:cNvPr id="481" name="Google Shape;481;p59"/>
          <p:cNvSpPr txBox="1">
            <a:spLocks noGrp="1"/>
          </p:cNvSpPr>
          <p:nvPr>
            <p:ph type="subTitle" idx="1"/>
          </p:nvPr>
        </p:nvSpPr>
        <p:spPr>
          <a:xfrm>
            <a:off x="800099" y="2705100"/>
            <a:ext cx="7543800" cy="1238400"/>
          </a:xfrm>
          <a:prstGeom prst="rect">
            <a:avLst/>
          </a:prstGeom>
        </p:spPr>
        <p:txBody>
          <a:bodyPr spcFirstLastPara="1" wrap="square" lIns="91425" tIns="137150" rIns="91425" bIns="45700" anchor="t" anchorCtr="0">
            <a:noAutofit/>
          </a:bodyPr>
          <a:lstStyle/>
          <a:p>
            <a:pPr marL="0" lvl="0" indent="0" algn="l" rtl="0">
              <a:spcBef>
                <a:spcPts val="600"/>
              </a:spcBef>
              <a:spcAft>
                <a:spcPts val="0"/>
              </a:spcAft>
              <a:buNone/>
            </a:pPr>
            <a:endParaRPr/>
          </a:p>
        </p:txBody>
      </p:sp>
      <p:pic>
        <p:nvPicPr>
          <p:cNvPr id="482" name="Google Shape;482;p59" descr="The Learning Accelerator logo" title="The Learning Accelerator Logo"/>
          <p:cNvPicPr preferRelativeResize="0"/>
          <p:nvPr/>
        </p:nvPicPr>
        <p:blipFill>
          <a:blip r:embed="rId3">
            <a:alphaModFix/>
          </a:blip>
          <a:stretch>
            <a:fillRect/>
          </a:stretch>
        </p:blipFill>
        <p:spPr>
          <a:xfrm>
            <a:off x="1105023" y="4746375"/>
            <a:ext cx="825250" cy="27509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0"/>
          <p:cNvSpPr txBox="1">
            <a:spLocks noGrp="1"/>
          </p:cNvSpPr>
          <p:nvPr>
            <p:ph type="title"/>
          </p:nvPr>
        </p:nvSpPr>
        <p:spPr>
          <a:xfrm>
            <a:off x="800100"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Public Health Principle Definitions</a:t>
            </a:r>
            <a:endParaRPr/>
          </a:p>
        </p:txBody>
      </p:sp>
      <p:sp>
        <p:nvSpPr>
          <p:cNvPr id="488" name="Google Shape;488;p60"/>
          <p:cNvSpPr txBox="1">
            <a:spLocks noGrp="1"/>
          </p:cNvSpPr>
          <p:nvPr>
            <p:ph type="body" idx="1"/>
          </p:nvPr>
        </p:nvSpPr>
        <p:spPr>
          <a:xfrm>
            <a:off x="800100" y="1057500"/>
            <a:ext cx="3657600" cy="3575100"/>
          </a:xfrm>
          <a:prstGeom prst="rect">
            <a:avLst/>
          </a:prstGeom>
        </p:spPr>
        <p:txBody>
          <a:bodyPr spcFirstLastPara="1" wrap="square" lIns="91425" tIns="137150" rIns="91425" bIns="45700" anchor="t" anchorCtr="0">
            <a:noAutofit/>
          </a:bodyPr>
          <a:lstStyle/>
          <a:p>
            <a:pPr marL="228600" lvl="0" indent="-228600" algn="l" rtl="0">
              <a:lnSpc>
                <a:spcPct val="105000"/>
              </a:lnSpc>
              <a:spcBef>
                <a:spcPts val="0"/>
              </a:spcBef>
              <a:spcAft>
                <a:spcPts val="0"/>
              </a:spcAft>
              <a:buNone/>
            </a:pPr>
            <a:r>
              <a:rPr lang="en" sz="900" b="1"/>
              <a:t>Leadership and Culture</a:t>
            </a:r>
            <a:br>
              <a:rPr lang="en" sz="900" b="1"/>
            </a:br>
            <a:r>
              <a:rPr lang="en" sz="900"/>
              <a:t>Promote a leadership approach and culture around health that builds trust between leaders and the school community, makes agile data-driven decisions, takes a global view of health/education risks, and emphasizes resilience.</a:t>
            </a:r>
            <a:endParaRPr sz="900"/>
          </a:p>
          <a:p>
            <a:pPr marL="228600" lvl="0" indent="-228600" algn="l" rtl="0">
              <a:lnSpc>
                <a:spcPct val="105000"/>
              </a:lnSpc>
              <a:spcBef>
                <a:spcPts val="1000"/>
              </a:spcBef>
              <a:spcAft>
                <a:spcPts val="0"/>
              </a:spcAft>
              <a:buNone/>
            </a:pPr>
            <a:r>
              <a:rPr lang="en" sz="900" b="1"/>
              <a:t>Risk Stratification and Prevention</a:t>
            </a:r>
            <a:br>
              <a:rPr lang="en" sz="900" b="1"/>
            </a:br>
            <a:r>
              <a:rPr lang="en" sz="900"/>
              <a:t>Regular individual and family COVID-19 risk assessment to determine who can participate in in-person learning, facilitate access to key vaccines, and promote immune system strengthening practices. Of note, children (especially ages 5-10) appear to be at lower risk of severe COVID-19 than adults and older teenagers.</a:t>
            </a:r>
            <a:endParaRPr sz="900"/>
          </a:p>
          <a:p>
            <a:pPr marL="228600" lvl="0" indent="-228600" algn="l" rtl="0">
              <a:lnSpc>
                <a:spcPct val="105000"/>
              </a:lnSpc>
              <a:spcBef>
                <a:spcPts val="1000"/>
              </a:spcBef>
              <a:spcAft>
                <a:spcPts val="0"/>
              </a:spcAft>
              <a:buNone/>
            </a:pPr>
            <a:r>
              <a:rPr lang="en" sz="900" b="1"/>
              <a:t>Testing and Tracing</a:t>
            </a:r>
            <a:br>
              <a:rPr lang="en" sz="900" b="1"/>
            </a:br>
            <a:r>
              <a:rPr lang="en" sz="900"/>
              <a:t>Coordinate with local public health systems for school closures,  for testing and quarantine of individuals with COVID-19 and for establishing  protocols for public health system contact tracing for school community members who test positive for COVID-19.</a:t>
            </a:r>
            <a:endParaRPr sz="900"/>
          </a:p>
          <a:p>
            <a:pPr marL="228600" lvl="0" indent="-228600" algn="l" rtl="0">
              <a:lnSpc>
                <a:spcPct val="105000"/>
              </a:lnSpc>
              <a:spcBef>
                <a:spcPts val="1000"/>
              </a:spcBef>
              <a:spcAft>
                <a:spcPts val="1000"/>
              </a:spcAft>
              <a:buNone/>
            </a:pPr>
            <a:r>
              <a:rPr lang="en" sz="900" b="1"/>
              <a:t>Screening and Triage</a:t>
            </a:r>
            <a:br>
              <a:rPr lang="en" sz="900" b="1"/>
            </a:br>
            <a:r>
              <a:rPr lang="en" sz="900"/>
              <a:t>Screen for symptoms of COVID-19 daily, stay home if any symptoms are present, and create space within the school for children and staff to isolate before going home if they develop symptoms during the school day.</a:t>
            </a:r>
            <a:endParaRPr sz="900"/>
          </a:p>
        </p:txBody>
      </p:sp>
      <p:sp>
        <p:nvSpPr>
          <p:cNvPr id="489" name="Google Shape;489;p60"/>
          <p:cNvSpPr txBox="1"/>
          <p:nvPr/>
        </p:nvSpPr>
        <p:spPr>
          <a:xfrm>
            <a:off x="4686300" y="1057500"/>
            <a:ext cx="3657600" cy="3575100"/>
          </a:xfrm>
          <a:prstGeom prst="rect">
            <a:avLst/>
          </a:prstGeom>
          <a:noFill/>
          <a:ln>
            <a:noFill/>
          </a:ln>
        </p:spPr>
        <p:txBody>
          <a:bodyPr spcFirstLastPara="1" wrap="square" lIns="91425" tIns="137150" rIns="91425" bIns="137150" anchor="t" anchorCtr="0">
            <a:noAutofit/>
          </a:bodyPr>
          <a:lstStyle/>
          <a:p>
            <a:pPr marL="228600" lvl="0" indent="-228600" algn="l" rtl="0">
              <a:lnSpc>
                <a:spcPct val="105000"/>
              </a:lnSpc>
              <a:spcBef>
                <a:spcPts val="0"/>
              </a:spcBef>
              <a:spcAft>
                <a:spcPts val="0"/>
              </a:spcAft>
              <a:buNone/>
            </a:pPr>
            <a:r>
              <a:rPr lang="en" sz="900" b="1">
                <a:solidFill>
                  <a:schemeClr val="dk2"/>
                </a:solidFill>
                <a:latin typeface="Trebuchet MS"/>
                <a:ea typeface="Trebuchet MS"/>
                <a:cs typeface="Trebuchet MS"/>
                <a:sym typeface="Trebuchet MS"/>
              </a:rPr>
              <a:t>Space Layout and Air Quality</a:t>
            </a:r>
            <a:br>
              <a:rPr lang="en" sz="900" b="1">
                <a:solidFill>
                  <a:schemeClr val="dk2"/>
                </a:solidFill>
                <a:latin typeface="Trebuchet MS"/>
                <a:ea typeface="Trebuchet MS"/>
                <a:cs typeface="Trebuchet MS"/>
                <a:sym typeface="Trebuchet MS"/>
              </a:rPr>
            </a:br>
            <a:r>
              <a:rPr lang="en" sz="900">
                <a:solidFill>
                  <a:schemeClr val="dk2"/>
                </a:solidFill>
                <a:latin typeface="Trebuchet MS"/>
                <a:ea typeface="Trebuchet MS"/>
                <a:cs typeface="Trebuchet MS"/>
                <a:sym typeface="Trebuchet MS"/>
              </a:rPr>
              <a:t>Assess design and configuration of the school building and other spaces for adequate airflow, ventilation, and safer movement of people within and between spaces.</a:t>
            </a:r>
            <a:endParaRPr sz="900">
              <a:solidFill>
                <a:schemeClr val="dk2"/>
              </a:solidFill>
              <a:latin typeface="Trebuchet MS"/>
              <a:ea typeface="Trebuchet MS"/>
              <a:cs typeface="Trebuchet MS"/>
              <a:sym typeface="Trebuchet MS"/>
            </a:endParaRPr>
          </a:p>
          <a:p>
            <a:pPr marL="228600" lvl="0" indent="-228600" algn="l" rtl="0">
              <a:lnSpc>
                <a:spcPct val="105000"/>
              </a:lnSpc>
              <a:spcBef>
                <a:spcPts val="1000"/>
              </a:spcBef>
              <a:spcAft>
                <a:spcPts val="0"/>
              </a:spcAft>
              <a:buNone/>
            </a:pPr>
            <a:r>
              <a:rPr lang="en" sz="900" b="1">
                <a:solidFill>
                  <a:schemeClr val="dk2"/>
                </a:solidFill>
                <a:latin typeface="Trebuchet MS"/>
                <a:ea typeface="Trebuchet MS"/>
                <a:cs typeface="Trebuchet MS"/>
                <a:sym typeface="Trebuchet MS"/>
              </a:rPr>
              <a:t>Cohorting and Scheduling</a:t>
            </a:r>
            <a:br>
              <a:rPr lang="en" sz="900" b="1">
                <a:solidFill>
                  <a:schemeClr val="dk2"/>
                </a:solidFill>
                <a:latin typeface="Trebuchet MS"/>
                <a:ea typeface="Trebuchet MS"/>
                <a:cs typeface="Trebuchet MS"/>
                <a:sym typeface="Trebuchet MS"/>
              </a:rPr>
            </a:br>
            <a:r>
              <a:rPr lang="en" sz="900">
                <a:solidFill>
                  <a:schemeClr val="dk2"/>
                </a:solidFill>
                <a:latin typeface="Trebuchet MS"/>
                <a:ea typeface="Trebuchet MS"/>
                <a:cs typeface="Trebuchet MS"/>
                <a:sym typeface="Trebuchet MS"/>
              </a:rPr>
              <a:t>Group limited numbers of students and staff, keep the same individuals together in each group, and limit inter-group contact to reduce the number of individuals exposed to each other.</a:t>
            </a:r>
            <a:endParaRPr sz="900">
              <a:solidFill>
                <a:schemeClr val="dk2"/>
              </a:solidFill>
              <a:latin typeface="Trebuchet MS"/>
              <a:ea typeface="Trebuchet MS"/>
              <a:cs typeface="Trebuchet MS"/>
              <a:sym typeface="Trebuchet MS"/>
            </a:endParaRPr>
          </a:p>
          <a:p>
            <a:pPr marL="228600" lvl="0" indent="-228600" algn="l" rtl="0">
              <a:lnSpc>
                <a:spcPct val="105000"/>
              </a:lnSpc>
              <a:spcBef>
                <a:spcPts val="1000"/>
              </a:spcBef>
              <a:spcAft>
                <a:spcPts val="0"/>
              </a:spcAft>
              <a:buNone/>
            </a:pPr>
            <a:r>
              <a:rPr lang="en" sz="900" b="1">
                <a:solidFill>
                  <a:schemeClr val="dk2"/>
                </a:solidFill>
                <a:latin typeface="Trebuchet MS"/>
                <a:ea typeface="Trebuchet MS"/>
                <a:cs typeface="Trebuchet MS"/>
                <a:sym typeface="Trebuchet MS"/>
              </a:rPr>
              <a:t>Masks and PPE</a:t>
            </a:r>
            <a:br>
              <a:rPr lang="en" sz="900" b="1">
                <a:solidFill>
                  <a:schemeClr val="dk2"/>
                </a:solidFill>
                <a:latin typeface="Trebuchet MS"/>
                <a:ea typeface="Trebuchet MS"/>
                <a:cs typeface="Trebuchet MS"/>
                <a:sym typeface="Trebuchet MS"/>
              </a:rPr>
            </a:br>
            <a:r>
              <a:rPr lang="en" sz="900">
                <a:solidFill>
                  <a:schemeClr val="dk2"/>
                </a:solidFill>
                <a:latin typeface="Trebuchet MS"/>
                <a:ea typeface="Trebuchet MS"/>
                <a:cs typeface="Trebuchet MS"/>
                <a:sym typeface="Trebuchet MS"/>
              </a:rPr>
              <a:t>Require all children and staff to wear a cloth or medical mask at all times and make appropriate personal protective equipment (PPE) available for nurses and individuals assessing or treating a suspected case.</a:t>
            </a:r>
            <a:endParaRPr sz="900">
              <a:solidFill>
                <a:schemeClr val="dk2"/>
              </a:solidFill>
              <a:latin typeface="Trebuchet MS"/>
              <a:ea typeface="Trebuchet MS"/>
              <a:cs typeface="Trebuchet MS"/>
              <a:sym typeface="Trebuchet MS"/>
            </a:endParaRPr>
          </a:p>
          <a:p>
            <a:pPr marL="228600" lvl="0" indent="-228600" algn="l" rtl="0">
              <a:lnSpc>
                <a:spcPct val="105000"/>
              </a:lnSpc>
              <a:spcBef>
                <a:spcPts val="1000"/>
              </a:spcBef>
              <a:spcAft>
                <a:spcPts val="0"/>
              </a:spcAft>
              <a:buNone/>
            </a:pPr>
            <a:r>
              <a:rPr lang="en" sz="900" b="1">
                <a:solidFill>
                  <a:schemeClr val="dk2"/>
                </a:solidFill>
                <a:latin typeface="Trebuchet MS"/>
                <a:ea typeface="Trebuchet MS"/>
                <a:cs typeface="Trebuchet MS"/>
                <a:sym typeface="Trebuchet MS"/>
              </a:rPr>
              <a:t>Hygiene (Personal and Space)</a:t>
            </a:r>
            <a:br>
              <a:rPr lang="en" sz="900" b="1">
                <a:solidFill>
                  <a:schemeClr val="dk2"/>
                </a:solidFill>
                <a:latin typeface="Trebuchet MS"/>
                <a:ea typeface="Trebuchet MS"/>
                <a:cs typeface="Trebuchet MS"/>
                <a:sym typeface="Trebuchet MS"/>
              </a:rPr>
            </a:br>
            <a:r>
              <a:rPr lang="en" sz="900">
                <a:solidFill>
                  <a:schemeClr val="dk2"/>
                </a:solidFill>
                <a:latin typeface="Trebuchet MS"/>
                <a:ea typeface="Trebuchet MS"/>
                <a:cs typeface="Trebuchet MS"/>
                <a:sym typeface="Trebuchet MS"/>
              </a:rPr>
              <a:t>Clean hands (via hand-washing,  sanitizing), clean and wipe down surfaces, and conduct deep cleaning of building spaces to reduce exposure to COVID-19 droplets. </a:t>
            </a:r>
            <a:endParaRPr sz="900">
              <a:solidFill>
                <a:schemeClr val="dk2"/>
              </a:solidFill>
              <a:latin typeface="Trebuchet MS"/>
              <a:ea typeface="Trebuchet MS"/>
              <a:cs typeface="Trebuchet MS"/>
              <a:sym typeface="Trebuchet MS"/>
            </a:endParaRPr>
          </a:p>
          <a:p>
            <a:pPr marL="228600" lvl="0" indent="-228600" algn="l" rtl="0">
              <a:lnSpc>
                <a:spcPct val="105000"/>
              </a:lnSpc>
              <a:spcBef>
                <a:spcPts val="1000"/>
              </a:spcBef>
              <a:spcAft>
                <a:spcPts val="0"/>
              </a:spcAft>
              <a:buNone/>
            </a:pPr>
            <a:r>
              <a:rPr lang="en" sz="900" b="1">
                <a:solidFill>
                  <a:schemeClr val="dk2"/>
                </a:solidFill>
                <a:latin typeface="Trebuchet MS"/>
                <a:ea typeface="Trebuchet MS"/>
                <a:cs typeface="Trebuchet MS"/>
                <a:sym typeface="Trebuchet MS"/>
              </a:rPr>
              <a:t>Density and Distance</a:t>
            </a:r>
            <a:br>
              <a:rPr lang="en" sz="900" b="1">
                <a:solidFill>
                  <a:schemeClr val="dk2"/>
                </a:solidFill>
                <a:latin typeface="Trebuchet MS"/>
                <a:ea typeface="Trebuchet MS"/>
                <a:cs typeface="Trebuchet MS"/>
                <a:sym typeface="Trebuchet MS"/>
              </a:rPr>
            </a:br>
            <a:r>
              <a:rPr lang="en" sz="900">
                <a:solidFill>
                  <a:schemeClr val="dk2"/>
                </a:solidFill>
                <a:latin typeface="Trebuchet MS"/>
                <a:ea typeface="Trebuchet MS"/>
                <a:cs typeface="Trebuchet MS"/>
                <a:sym typeface="Trebuchet MS"/>
              </a:rPr>
              <a:t>Limit the number of people in enclosed spaces and allow distance between people to reduce exposure to COVID-19 droplets.</a:t>
            </a:r>
            <a:endParaRPr sz="900">
              <a:solidFill>
                <a:schemeClr val="dk2"/>
              </a:solidFill>
              <a:latin typeface="Trebuchet MS"/>
              <a:ea typeface="Trebuchet MS"/>
              <a:cs typeface="Trebuchet MS"/>
              <a:sym typeface="Trebuchet MS"/>
            </a:endParaRPr>
          </a:p>
          <a:p>
            <a:pPr marL="228600" lvl="0" indent="-228600" algn="l" rtl="0">
              <a:lnSpc>
                <a:spcPct val="105000"/>
              </a:lnSpc>
              <a:spcBef>
                <a:spcPts val="1000"/>
              </a:spcBef>
              <a:spcAft>
                <a:spcPts val="1000"/>
              </a:spcAft>
              <a:buNone/>
            </a:pPr>
            <a:endParaRPr sz="900">
              <a:solidFill>
                <a:schemeClr val="dk2"/>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p:nvPr/>
        </p:nvSpPr>
        <p:spPr>
          <a:xfrm>
            <a:off x="313225" y="122700"/>
            <a:ext cx="8365200" cy="8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Trebuchet MS"/>
                <a:ea typeface="Trebuchet MS"/>
                <a:cs typeface="Trebuchet MS"/>
                <a:sym typeface="Trebuchet MS"/>
              </a:rPr>
              <a:t>A Balanced View of Risk</a:t>
            </a:r>
            <a:endParaRPr sz="3000" b="1">
              <a:latin typeface="Trebuchet MS"/>
              <a:ea typeface="Trebuchet MS"/>
              <a:cs typeface="Trebuchet MS"/>
              <a:sym typeface="Trebuchet MS"/>
            </a:endParaRPr>
          </a:p>
          <a:p>
            <a:pPr marL="0" lvl="0" indent="0" algn="l" rtl="0">
              <a:spcBef>
                <a:spcPts val="0"/>
              </a:spcBef>
              <a:spcAft>
                <a:spcPts val="0"/>
              </a:spcAft>
              <a:buNone/>
            </a:pPr>
            <a:r>
              <a:rPr lang="en" sz="1050">
                <a:solidFill>
                  <a:srgbClr val="3C4043"/>
                </a:solidFill>
                <a:highlight>
                  <a:srgbClr val="FFFFFF"/>
                </a:highlight>
                <a:latin typeface="Trebuchet MS"/>
                <a:ea typeface="Trebuchet MS"/>
                <a:cs typeface="Trebuchet MS"/>
                <a:sym typeface="Trebuchet MS"/>
              </a:rPr>
              <a:t>The decisions around the return to school must reflect a global view of risk. We must balance the risks of COVID-19 infection with in-school learning, with other significant risks to the overall health and well-being of our kids when they are out of school.</a:t>
            </a:r>
            <a:endParaRPr sz="3000" b="1">
              <a:latin typeface="Trebuchet MS"/>
              <a:ea typeface="Trebuchet MS"/>
              <a:cs typeface="Trebuchet MS"/>
              <a:sym typeface="Trebuchet MS"/>
            </a:endParaRPr>
          </a:p>
        </p:txBody>
      </p:sp>
      <p:pic>
        <p:nvPicPr>
          <p:cNvPr id="296" name="Google Shape;296;p41" descr="The Learning Accelerator logo" title="The Learning Accelerator Logo"/>
          <p:cNvPicPr preferRelativeResize="0"/>
          <p:nvPr/>
        </p:nvPicPr>
        <p:blipFill>
          <a:blip r:embed="rId3">
            <a:alphaModFix/>
          </a:blip>
          <a:stretch>
            <a:fillRect/>
          </a:stretch>
        </p:blipFill>
        <p:spPr>
          <a:xfrm>
            <a:off x="1105023" y="4746375"/>
            <a:ext cx="825250" cy="275091"/>
          </a:xfrm>
          <a:prstGeom prst="rect">
            <a:avLst/>
          </a:prstGeom>
          <a:noFill/>
          <a:ln>
            <a:noFill/>
          </a:ln>
        </p:spPr>
      </p:pic>
      <p:grpSp>
        <p:nvGrpSpPr>
          <p:cNvPr id="297" name="Google Shape;297;p41"/>
          <p:cNvGrpSpPr/>
          <p:nvPr/>
        </p:nvGrpSpPr>
        <p:grpSpPr>
          <a:xfrm>
            <a:off x="247300" y="942913"/>
            <a:ext cx="8635125" cy="4114238"/>
            <a:chOff x="206750" y="877338"/>
            <a:chExt cx="8635125" cy="4114238"/>
          </a:xfrm>
        </p:grpSpPr>
        <p:sp>
          <p:nvSpPr>
            <p:cNvPr id="298" name="Google Shape;298;p41"/>
            <p:cNvSpPr txBox="1"/>
            <p:nvPr/>
          </p:nvSpPr>
          <p:spPr>
            <a:xfrm>
              <a:off x="217950" y="1055550"/>
              <a:ext cx="2953200" cy="975900"/>
            </a:xfrm>
            <a:prstGeom prst="rect">
              <a:avLst/>
            </a:prstGeom>
            <a:noFill/>
            <a:ln>
              <a:noFill/>
            </a:ln>
          </p:spPr>
          <p:txBody>
            <a:bodyPr spcFirstLastPara="1" wrap="square" lIns="91425" tIns="91425" rIns="91425" bIns="91425" anchor="t" anchorCtr="0">
              <a:noAutofit/>
            </a:bodyPr>
            <a:lstStyle/>
            <a:p>
              <a:pPr marL="0" lvl="0" indent="0" algn="r" rtl="0">
                <a:lnSpc>
                  <a:spcPct val="105000"/>
                </a:lnSpc>
                <a:spcBef>
                  <a:spcPts val="0"/>
                </a:spcBef>
                <a:spcAft>
                  <a:spcPts val="0"/>
                </a:spcAft>
                <a:buNone/>
              </a:pPr>
              <a:r>
                <a:rPr lang="en" sz="1100" b="1">
                  <a:solidFill>
                    <a:srgbClr val="134F5C"/>
                  </a:solidFill>
                  <a:latin typeface="Trebuchet MS"/>
                  <a:ea typeface="Trebuchet MS"/>
                  <a:cs typeface="Trebuchet MS"/>
                  <a:sym typeface="Trebuchet MS"/>
                </a:rPr>
                <a:t>Loss of learning</a:t>
              </a:r>
              <a:endParaRPr sz="1100" b="1">
                <a:solidFill>
                  <a:srgbClr val="134F5C"/>
                </a:solidFill>
                <a:latin typeface="Trebuchet MS"/>
                <a:ea typeface="Trebuchet MS"/>
                <a:cs typeface="Trebuchet MS"/>
                <a:sym typeface="Trebuchet MS"/>
              </a:endParaRPr>
            </a:p>
            <a:p>
              <a:pPr marL="0" lvl="0" indent="0" algn="r" rtl="0">
                <a:lnSpc>
                  <a:spcPct val="105000"/>
                </a:lnSpc>
                <a:spcBef>
                  <a:spcPts val="300"/>
                </a:spcBef>
                <a:spcAft>
                  <a:spcPts val="300"/>
                </a:spcAft>
                <a:buNone/>
              </a:pPr>
              <a:r>
                <a:rPr lang="en" sz="900">
                  <a:solidFill>
                    <a:srgbClr val="000000"/>
                  </a:solidFill>
                  <a:latin typeface="Trebuchet MS"/>
                  <a:ea typeface="Trebuchet MS"/>
                  <a:cs typeface="Trebuchet MS"/>
                  <a:sym typeface="Trebuchet MS"/>
                </a:rPr>
                <a:t>S</a:t>
              </a:r>
              <a:r>
                <a:rPr lang="en" sz="900">
                  <a:latin typeface="Trebuchet MS"/>
                  <a:ea typeface="Trebuchet MS"/>
                  <a:cs typeface="Trebuchet MS"/>
                  <a:sym typeface="Trebuchet MS"/>
                </a:rPr>
                <a:t>tudents could return in the fall already behind due to lack of in-person education, with up to 30% less reading learning and up to 50% less math learning compared to gains during a typical school year.</a:t>
              </a:r>
              <a:r>
                <a:rPr lang="en" sz="900" baseline="30000">
                  <a:latin typeface="Trebuchet MS"/>
                  <a:ea typeface="Trebuchet MS"/>
                  <a:cs typeface="Trebuchet MS"/>
                  <a:sym typeface="Trebuchet MS"/>
                </a:rPr>
                <a:t>1</a:t>
              </a:r>
              <a:r>
                <a:rPr lang="en" sz="900">
                  <a:solidFill>
                    <a:srgbClr val="000000"/>
                  </a:solidFill>
                  <a:latin typeface="Trebuchet MS"/>
                  <a:ea typeface="Trebuchet MS"/>
                  <a:cs typeface="Trebuchet MS"/>
                  <a:sym typeface="Trebuchet MS"/>
                </a:rPr>
                <a:t> </a:t>
              </a:r>
              <a:endParaRPr sz="900">
                <a:latin typeface="Trebuchet MS"/>
                <a:ea typeface="Trebuchet MS"/>
                <a:cs typeface="Trebuchet MS"/>
                <a:sym typeface="Trebuchet MS"/>
              </a:endParaRPr>
            </a:p>
          </p:txBody>
        </p:sp>
        <p:sp>
          <p:nvSpPr>
            <p:cNvPr id="299" name="Google Shape;299;p41"/>
            <p:cNvSpPr txBox="1"/>
            <p:nvPr/>
          </p:nvSpPr>
          <p:spPr>
            <a:xfrm>
              <a:off x="206750" y="2089700"/>
              <a:ext cx="2216700" cy="1478700"/>
            </a:xfrm>
            <a:prstGeom prst="rect">
              <a:avLst/>
            </a:prstGeom>
            <a:noFill/>
            <a:ln>
              <a:noFill/>
            </a:ln>
          </p:spPr>
          <p:txBody>
            <a:bodyPr spcFirstLastPara="1" wrap="square" lIns="91425" tIns="91425" rIns="91425" bIns="91425" anchor="t" anchorCtr="0">
              <a:noAutofit/>
            </a:bodyPr>
            <a:lstStyle/>
            <a:p>
              <a:pPr marL="0" lvl="0" indent="0" algn="r" rtl="0">
                <a:lnSpc>
                  <a:spcPct val="105000"/>
                </a:lnSpc>
                <a:spcBef>
                  <a:spcPts val="0"/>
                </a:spcBef>
                <a:spcAft>
                  <a:spcPts val="0"/>
                </a:spcAft>
                <a:buNone/>
              </a:pPr>
              <a:r>
                <a:rPr lang="en" sz="1100" b="1">
                  <a:solidFill>
                    <a:srgbClr val="A64D79"/>
                  </a:solidFill>
                  <a:latin typeface="Trebuchet MS"/>
                  <a:ea typeface="Trebuchet MS"/>
                  <a:cs typeface="Trebuchet MS"/>
                  <a:sym typeface="Trebuchet MS"/>
                </a:rPr>
                <a:t>Social &amp; emotional impact</a:t>
              </a:r>
              <a:endParaRPr sz="1100" b="1">
                <a:solidFill>
                  <a:srgbClr val="A64D79"/>
                </a:solidFill>
                <a:latin typeface="Trebuchet MS"/>
                <a:ea typeface="Trebuchet MS"/>
                <a:cs typeface="Trebuchet MS"/>
                <a:sym typeface="Trebuchet MS"/>
              </a:endParaRPr>
            </a:p>
            <a:p>
              <a:pPr marL="0" lvl="0" indent="0" algn="r" rtl="0">
                <a:lnSpc>
                  <a:spcPct val="105000"/>
                </a:lnSpc>
                <a:spcBef>
                  <a:spcPts val="300"/>
                </a:spcBef>
                <a:spcAft>
                  <a:spcPts val="300"/>
                </a:spcAft>
                <a:buNone/>
              </a:pPr>
              <a:r>
                <a:rPr lang="en" sz="900">
                  <a:latin typeface="Trebuchet MS"/>
                  <a:ea typeface="Trebuchet MS"/>
                  <a:cs typeface="Trebuchet MS"/>
                  <a:sym typeface="Trebuchet MS"/>
                </a:rPr>
                <a:t>In a US survey, 29% of parents said their children’s emotional and mental health were suffering due to social distancing and closures.</a:t>
              </a:r>
              <a:r>
                <a:rPr lang="en" sz="900" baseline="30000">
                  <a:latin typeface="Trebuchet MS"/>
                  <a:ea typeface="Trebuchet MS"/>
                  <a:cs typeface="Trebuchet MS"/>
                  <a:sym typeface="Trebuchet MS"/>
                </a:rPr>
                <a:t>2 </a:t>
              </a:r>
              <a:r>
                <a:rPr lang="en" sz="900">
                  <a:latin typeface="Trebuchet MS"/>
                  <a:ea typeface="Trebuchet MS"/>
                  <a:cs typeface="Trebuchet MS"/>
                  <a:sym typeface="Trebuchet MS"/>
                </a:rPr>
                <a:t>Additionally, 13% of adolescents in the US receive mental health care from their schools, with school being the only source of support for 35% of those children.</a:t>
              </a:r>
              <a:r>
                <a:rPr lang="en" sz="900" baseline="30000">
                  <a:latin typeface="Trebuchet MS"/>
                  <a:ea typeface="Trebuchet MS"/>
                  <a:cs typeface="Trebuchet MS"/>
                  <a:sym typeface="Trebuchet MS"/>
                </a:rPr>
                <a:t>3</a:t>
              </a:r>
              <a:endParaRPr sz="900" baseline="30000">
                <a:latin typeface="Trebuchet MS"/>
                <a:ea typeface="Trebuchet MS"/>
                <a:cs typeface="Trebuchet MS"/>
                <a:sym typeface="Trebuchet MS"/>
              </a:endParaRPr>
            </a:p>
          </p:txBody>
        </p:sp>
        <p:sp>
          <p:nvSpPr>
            <p:cNvPr id="300" name="Google Shape;300;p41"/>
            <p:cNvSpPr txBox="1"/>
            <p:nvPr/>
          </p:nvSpPr>
          <p:spPr>
            <a:xfrm>
              <a:off x="217950" y="3631075"/>
              <a:ext cx="2953200" cy="1043100"/>
            </a:xfrm>
            <a:prstGeom prst="rect">
              <a:avLst/>
            </a:prstGeom>
            <a:noFill/>
            <a:ln>
              <a:noFill/>
            </a:ln>
          </p:spPr>
          <p:txBody>
            <a:bodyPr spcFirstLastPara="1" wrap="square" lIns="91425" tIns="91425" rIns="91425" bIns="91425" anchor="t" anchorCtr="0">
              <a:noAutofit/>
            </a:bodyPr>
            <a:lstStyle/>
            <a:p>
              <a:pPr marL="0" lvl="0" indent="0" algn="r" rtl="0">
                <a:lnSpc>
                  <a:spcPct val="105000"/>
                </a:lnSpc>
                <a:spcBef>
                  <a:spcPts val="0"/>
                </a:spcBef>
                <a:spcAft>
                  <a:spcPts val="0"/>
                </a:spcAft>
                <a:buNone/>
              </a:pPr>
              <a:r>
                <a:rPr lang="en" sz="1100" b="1">
                  <a:solidFill>
                    <a:srgbClr val="B45F06"/>
                  </a:solidFill>
                  <a:latin typeface="Trebuchet MS"/>
                  <a:ea typeface="Trebuchet MS"/>
                  <a:cs typeface="Trebuchet MS"/>
                  <a:sym typeface="Trebuchet MS"/>
                </a:rPr>
                <a:t>Reduced detection of child abuse</a:t>
              </a:r>
              <a:endParaRPr sz="1100" b="1">
                <a:solidFill>
                  <a:srgbClr val="B45F06"/>
                </a:solidFill>
                <a:latin typeface="Trebuchet MS"/>
                <a:ea typeface="Trebuchet MS"/>
                <a:cs typeface="Trebuchet MS"/>
                <a:sym typeface="Trebuchet MS"/>
              </a:endParaRPr>
            </a:p>
            <a:p>
              <a:pPr marL="0" lvl="0" indent="0" algn="r" rtl="0">
                <a:lnSpc>
                  <a:spcPct val="105000"/>
                </a:lnSpc>
                <a:spcBef>
                  <a:spcPts val="300"/>
                </a:spcBef>
                <a:spcAft>
                  <a:spcPts val="300"/>
                </a:spcAft>
                <a:buNone/>
              </a:pPr>
              <a:r>
                <a:rPr lang="en" sz="900">
                  <a:solidFill>
                    <a:srgbClr val="000000"/>
                  </a:solidFill>
                  <a:latin typeface="Trebuchet MS"/>
                  <a:ea typeface="Trebuchet MS"/>
                  <a:cs typeface="Trebuchet MS"/>
                  <a:sym typeface="Trebuchet MS"/>
                </a:rPr>
                <a:t>Teachers serve as mandatory reporte</a:t>
              </a:r>
              <a:r>
                <a:rPr lang="en" sz="900">
                  <a:latin typeface="Trebuchet MS"/>
                  <a:ea typeface="Trebuchet MS"/>
                  <a:cs typeface="Trebuchet MS"/>
                  <a:sym typeface="Trebuchet MS"/>
                </a:rPr>
                <a:t>rs of child abuse and neglect. </a:t>
              </a:r>
              <a:r>
                <a:rPr lang="en" sz="900">
                  <a:solidFill>
                    <a:srgbClr val="000000"/>
                  </a:solidFill>
                  <a:latin typeface="Trebuchet MS"/>
                  <a:ea typeface="Trebuchet MS"/>
                  <a:cs typeface="Trebuchet MS"/>
                  <a:sym typeface="Trebuchet MS"/>
                </a:rPr>
                <a:t>Hospitals across the country</a:t>
              </a:r>
              <a:r>
                <a:rPr lang="en" sz="900">
                  <a:latin typeface="Trebuchet MS"/>
                  <a:ea typeface="Trebuchet MS"/>
                  <a:cs typeface="Trebuchet MS"/>
                  <a:sym typeface="Trebuchet MS"/>
                </a:rPr>
                <a:t> saw increases in</a:t>
              </a:r>
              <a:r>
                <a:rPr lang="en" sz="900">
                  <a:solidFill>
                    <a:srgbClr val="000000"/>
                  </a:solidFill>
                  <a:latin typeface="Trebuchet MS"/>
                  <a:ea typeface="Trebuchet MS"/>
                  <a:cs typeface="Trebuchet MS"/>
                  <a:sym typeface="Trebuchet MS"/>
                </a:rPr>
                <a:t> </a:t>
              </a:r>
              <a:r>
                <a:rPr lang="en" sz="900">
                  <a:latin typeface="Trebuchet MS"/>
                  <a:ea typeface="Trebuchet MS"/>
                  <a:cs typeface="Trebuchet MS"/>
                  <a:sym typeface="Trebuchet MS"/>
                </a:rPr>
                <a:t>child abuse injuries and deaths that coincided with lockdown orders.</a:t>
              </a:r>
              <a:r>
                <a:rPr lang="en" sz="900" baseline="30000">
                  <a:latin typeface="Trebuchet MS"/>
                  <a:ea typeface="Trebuchet MS"/>
                  <a:cs typeface="Trebuchet MS"/>
                  <a:sym typeface="Trebuchet MS"/>
                </a:rPr>
                <a:t>4</a:t>
              </a:r>
              <a:endParaRPr sz="900" baseline="30000">
                <a:latin typeface="Trebuchet MS"/>
                <a:ea typeface="Trebuchet MS"/>
                <a:cs typeface="Trebuchet MS"/>
                <a:sym typeface="Trebuchet MS"/>
              </a:endParaRPr>
            </a:p>
          </p:txBody>
        </p:sp>
        <p:sp>
          <p:nvSpPr>
            <p:cNvPr id="301" name="Google Shape;301;p41"/>
            <p:cNvSpPr txBox="1"/>
            <p:nvPr/>
          </p:nvSpPr>
          <p:spPr>
            <a:xfrm>
              <a:off x="5888675" y="1055550"/>
              <a:ext cx="2953200" cy="9759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100" b="1">
                  <a:solidFill>
                    <a:srgbClr val="E69138"/>
                  </a:solidFill>
                  <a:latin typeface="Trebuchet MS"/>
                  <a:ea typeface="Trebuchet MS"/>
                  <a:cs typeface="Trebuchet MS"/>
                  <a:sym typeface="Trebuchet MS"/>
                </a:rPr>
                <a:t>Nutritional insecurity</a:t>
              </a:r>
              <a:endParaRPr sz="1100" b="1">
                <a:solidFill>
                  <a:srgbClr val="E69138"/>
                </a:solidFill>
                <a:latin typeface="Trebuchet MS"/>
                <a:ea typeface="Trebuchet MS"/>
                <a:cs typeface="Trebuchet MS"/>
                <a:sym typeface="Trebuchet MS"/>
              </a:endParaRPr>
            </a:p>
            <a:p>
              <a:pPr marL="0" lvl="0" indent="0" algn="l" rtl="0">
                <a:lnSpc>
                  <a:spcPct val="105000"/>
                </a:lnSpc>
                <a:spcBef>
                  <a:spcPts val="300"/>
                </a:spcBef>
                <a:spcAft>
                  <a:spcPts val="300"/>
                </a:spcAft>
                <a:buNone/>
              </a:pPr>
              <a:r>
                <a:rPr lang="en" sz="900">
                  <a:latin typeface="Trebuchet MS"/>
                  <a:ea typeface="Trebuchet MS"/>
                  <a:cs typeface="Trebuchet MS"/>
                  <a:sym typeface="Trebuchet MS"/>
                </a:rPr>
                <a:t>Some students depend on free/reduced-price meals provided in schools. Estimates suggest there will be an additional 1.2 to 6.8 million food insecure children in 2020 than there were in 2018.</a:t>
              </a:r>
              <a:r>
                <a:rPr lang="en" sz="900" baseline="30000">
                  <a:latin typeface="Trebuchet MS"/>
                  <a:ea typeface="Trebuchet MS"/>
                  <a:cs typeface="Trebuchet MS"/>
                  <a:sym typeface="Trebuchet MS"/>
                </a:rPr>
                <a:t>5</a:t>
              </a:r>
              <a:br>
                <a:rPr lang="en" sz="1100">
                  <a:solidFill>
                    <a:srgbClr val="000000"/>
                  </a:solidFill>
                  <a:latin typeface="Trebuchet MS"/>
                  <a:ea typeface="Trebuchet MS"/>
                  <a:cs typeface="Trebuchet MS"/>
                  <a:sym typeface="Trebuchet MS"/>
                </a:rPr>
              </a:br>
              <a:endParaRPr sz="900">
                <a:latin typeface="Trebuchet MS"/>
                <a:ea typeface="Trebuchet MS"/>
                <a:cs typeface="Trebuchet MS"/>
                <a:sym typeface="Trebuchet MS"/>
              </a:endParaRPr>
            </a:p>
          </p:txBody>
        </p:sp>
        <p:sp>
          <p:nvSpPr>
            <p:cNvPr id="302" name="Google Shape;302;p41"/>
            <p:cNvSpPr txBox="1"/>
            <p:nvPr/>
          </p:nvSpPr>
          <p:spPr>
            <a:xfrm>
              <a:off x="6568050" y="2133475"/>
              <a:ext cx="2216700" cy="14349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100" b="1">
                  <a:solidFill>
                    <a:srgbClr val="45818E"/>
                  </a:solidFill>
                  <a:latin typeface="Trebuchet MS"/>
                  <a:ea typeface="Trebuchet MS"/>
                  <a:cs typeface="Trebuchet MS"/>
                  <a:sym typeface="Trebuchet MS"/>
                </a:rPr>
                <a:t>Loss of parental employment</a:t>
              </a:r>
              <a:endParaRPr sz="1100" b="1">
                <a:solidFill>
                  <a:srgbClr val="45818E"/>
                </a:solidFill>
                <a:latin typeface="Trebuchet MS"/>
                <a:ea typeface="Trebuchet MS"/>
                <a:cs typeface="Trebuchet MS"/>
                <a:sym typeface="Trebuchet MS"/>
              </a:endParaRPr>
            </a:p>
            <a:p>
              <a:pPr marL="0" lvl="0" indent="0" algn="l" rtl="0">
                <a:lnSpc>
                  <a:spcPct val="105000"/>
                </a:lnSpc>
                <a:spcBef>
                  <a:spcPts val="300"/>
                </a:spcBef>
                <a:spcAft>
                  <a:spcPts val="300"/>
                </a:spcAft>
                <a:buNone/>
              </a:pPr>
              <a:r>
                <a:rPr lang="en" sz="900">
                  <a:solidFill>
                    <a:srgbClr val="000000"/>
                  </a:solidFill>
                  <a:latin typeface="Trebuchet MS"/>
                  <a:ea typeface="Trebuchet MS"/>
                  <a:cs typeface="Trebuchet MS"/>
                  <a:sym typeface="Trebuchet MS"/>
                </a:rPr>
                <a:t>Parents may be una</a:t>
              </a:r>
              <a:r>
                <a:rPr lang="en" sz="900">
                  <a:latin typeface="Trebuchet MS"/>
                  <a:ea typeface="Trebuchet MS"/>
                  <a:cs typeface="Trebuchet MS"/>
                  <a:sym typeface="Trebuchet MS"/>
                </a:rPr>
                <a:t>ble to work if they can’t find childcare options to replace school.</a:t>
              </a:r>
              <a:r>
                <a:rPr lang="en" sz="900">
                  <a:solidFill>
                    <a:srgbClr val="000000"/>
                  </a:solidFill>
                  <a:latin typeface="Trebuchet MS"/>
                  <a:ea typeface="Trebuchet MS"/>
                  <a:cs typeface="Trebuchet MS"/>
                  <a:sym typeface="Trebuchet MS"/>
                </a:rPr>
                <a:t> </a:t>
              </a:r>
              <a:r>
                <a:rPr lang="en" sz="900">
                  <a:latin typeface="Trebuchet MS"/>
                  <a:ea typeface="Trebuchet MS"/>
                  <a:cs typeface="Trebuchet MS"/>
                  <a:sym typeface="Trebuchet MS"/>
                </a:rPr>
                <a:t>Recent research suggests that if schools and daycares remain closed, 17.5 million workers, or 11% of the US workforce, may face major barriers to work.</a:t>
              </a:r>
              <a:r>
                <a:rPr lang="en" sz="900" baseline="30000">
                  <a:latin typeface="Trebuchet MS"/>
                  <a:ea typeface="Trebuchet MS"/>
                  <a:cs typeface="Trebuchet MS"/>
                  <a:sym typeface="Trebuchet MS"/>
                </a:rPr>
                <a:t>6</a:t>
              </a:r>
              <a:endParaRPr sz="900" baseline="30000">
                <a:latin typeface="Trebuchet MS"/>
                <a:ea typeface="Trebuchet MS"/>
                <a:cs typeface="Trebuchet MS"/>
                <a:sym typeface="Trebuchet MS"/>
              </a:endParaRPr>
            </a:p>
          </p:txBody>
        </p:sp>
        <p:sp>
          <p:nvSpPr>
            <p:cNvPr id="303" name="Google Shape;303;p41"/>
            <p:cNvSpPr txBox="1"/>
            <p:nvPr/>
          </p:nvSpPr>
          <p:spPr>
            <a:xfrm>
              <a:off x="5888675" y="3631075"/>
              <a:ext cx="2953200" cy="13605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100" b="1">
                  <a:solidFill>
                    <a:srgbClr val="741B47"/>
                  </a:solidFill>
                  <a:latin typeface="Trebuchet MS"/>
                  <a:ea typeface="Trebuchet MS"/>
                  <a:cs typeface="Trebuchet MS"/>
                  <a:sym typeface="Trebuchet MS"/>
                </a:rPr>
                <a:t>Lack of access to essential services</a:t>
              </a:r>
              <a:endParaRPr sz="1100" b="1">
                <a:solidFill>
                  <a:srgbClr val="741B47"/>
                </a:solidFill>
                <a:latin typeface="Trebuchet MS"/>
                <a:ea typeface="Trebuchet MS"/>
                <a:cs typeface="Trebuchet MS"/>
                <a:sym typeface="Trebuchet MS"/>
              </a:endParaRPr>
            </a:p>
            <a:p>
              <a:pPr marL="0" lvl="0" indent="0" algn="l" rtl="0">
                <a:lnSpc>
                  <a:spcPct val="105000"/>
                </a:lnSpc>
                <a:spcBef>
                  <a:spcPts val="300"/>
                </a:spcBef>
                <a:spcAft>
                  <a:spcPts val="300"/>
                </a:spcAft>
                <a:buNone/>
              </a:pPr>
              <a:r>
                <a:rPr lang="en" sz="900">
                  <a:latin typeface="Trebuchet MS"/>
                  <a:ea typeface="Trebuchet MS"/>
                  <a:cs typeface="Trebuchet MS"/>
                  <a:sym typeface="Trebuchet MS"/>
                </a:rPr>
                <a:t>Across the US, about 1.5 million children have a diagnosed speech impairment</a:t>
              </a:r>
              <a:r>
                <a:rPr lang="en" sz="900" baseline="30000">
                  <a:latin typeface="Trebuchet MS"/>
                  <a:ea typeface="Trebuchet MS"/>
                  <a:cs typeface="Trebuchet MS"/>
                  <a:sym typeface="Trebuchet MS"/>
                </a:rPr>
                <a:t>7 </a:t>
              </a:r>
              <a:r>
                <a:rPr lang="en" sz="900">
                  <a:latin typeface="Trebuchet MS"/>
                  <a:ea typeface="Trebuchet MS"/>
                  <a:cs typeface="Trebuchet MS"/>
                  <a:sym typeface="Trebuchet MS"/>
                </a:rPr>
                <a:t>and approximately 1 in 54 children have been diagnosed with autism spectrum disorders.</a:t>
              </a:r>
              <a:r>
                <a:rPr lang="en" sz="900" baseline="30000">
                  <a:latin typeface="Trebuchet MS"/>
                  <a:ea typeface="Trebuchet MS"/>
                  <a:cs typeface="Trebuchet MS"/>
                  <a:sym typeface="Trebuchet MS"/>
                </a:rPr>
                <a:t>8</a:t>
              </a:r>
              <a:r>
                <a:rPr lang="en" sz="900">
                  <a:latin typeface="Trebuchet MS"/>
                  <a:ea typeface="Trebuchet MS"/>
                  <a:cs typeface="Trebuchet MS"/>
                  <a:sym typeface="Trebuchet MS"/>
                </a:rPr>
                <a:t> These children, and others that require specialized supports, may have missed speech therapy and critical development services they previously received at school.</a:t>
              </a:r>
              <a:endParaRPr sz="900" baseline="30000">
                <a:latin typeface="Trebuchet MS"/>
                <a:ea typeface="Trebuchet MS"/>
                <a:cs typeface="Trebuchet MS"/>
                <a:sym typeface="Trebuchet MS"/>
              </a:endParaRPr>
            </a:p>
          </p:txBody>
        </p:sp>
        <p:grpSp>
          <p:nvGrpSpPr>
            <p:cNvPr id="304" name="Google Shape;304;p41"/>
            <p:cNvGrpSpPr/>
            <p:nvPr/>
          </p:nvGrpSpPr>
          <p:grpSpPr>
            <a:xfrm>
              <a:off x="2363371" y="877338"/>
              <a:ext cx="4264876" cy="3760226"/>
              <a:chOff x="2437609" y="877338"/>
              <a:chExt cx="4264876" cy="3760226"/>
            </a:xfrm>
          </p:grpSpPr>
          <p:grpSp>
            <p:nvGrpSpPr>
              <p:cNvPr id="305" name="Google Shape;305;p41"/>
              <p:cNvGrpSpPr/>
              <p:nvPr/>
            </p:nvGrpSpPr>
            <p:grpSpPr>
              <a:xfrm>
                <a:off x="2437609" y="877338"/>
                <a:ext cx="4264876" cy="3760226"/>
                <a:chOff x="2439562" y="1755050"/>
                <a:chExt cx="4264876" cy="3760226"/>
              </a:xfrm>
            </p:grpSpPr>
            <p:sp>
              <p:nvSpPr>
                <p:cNvPr id="306" name="Google Shape;306;p41"/>
                <p:cNvSpPr/>
                <p:nvPr/>
              </p:nvSpPr>
              <p:spPr>
                <a:xfrm rot="-1996">
                  <a:off x="3285881" y="2359308"/>
                  <a:ext cx="2583300" cy="2587800"/>
                </a:xfrm>
                <a:prstGeom prst="ellipse">
                  <a:avLst/>
                </a:prstGeom>
                <a:noFill/>
                <a:ln w="9525" cap="flat" cmpd="sng">
                  <a:solidFill>
                    <a:srgbClr val="D9D9D9"/>
                  </a:solidFill>
                  <a:prstDash val="solid"/>
                  <a:round/>
                  <a:headEnd type="none" w="sm" len="sm"/>
                  <a:tailEnd type="none" w="sm" len="sm"/>
                </a:ln>
                <a:effectLst>
                  <a:outerShdw blurRad="57150" dist="19050" dir="5400000" algn="bl" rotWithShape="0">
                    <a:srgbClr val="5C5C5C">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Google Shape;307;p41"/>
                <p:cNvGrpSpPr/>
                <p:nvPr/>
              </p:nvGrpSpPr>
              <p:grpSpPr>
                <a:xfrm>
                  <a:off x="2439562" y="1755050"/>
                  <a:ext cx="4264876" cy="3760226"/>
                  <a:chOff x="2244550" y="1831250"/>
                  <a:chExt cx="4264876" cy="3760226"/>
                </a:xfrm>
              </p:grpSpPr>
              <p:sp>
                <p:nvSpPr>
                  <p:cNvPr id="308" name="Google Shape;308;p41"/>
                  <p:cNvSpPr/>
                  <p:nvPr/>
                </p:nvSpPr>
                <p:spPr>
                  <a:xfrm>
                    <a:off x="3085125" y="3600870"/>
                    <a:ext cx="2583600" cy="266100"/>
                  </a:xfrm>
                  <a:prstGeom prst="ellipse">
                    <a:avLst/>
                  </a:prstGeom>
                  <a:noFill/>
                  <a:ln w="9525" cap="flat" cmpd="sng">
                    <a:solidFill>
                      <a:srgbClr val="D9D9D9"/>
                    </a:solidFill>
                    <a:prstDash val="solid"/>
                    <a:round/>
                    <a:headEnd type="none" w="sm" len="sm"/>
                    <a:tailEnd type="none" w="sm" len="sm"/>
                  </a:ln>
                  <a:effectLst>
                    <a:outerShdw blurRad="57150" dist="19050" dir="5400000" algn="bl" rotWithShape="0">
                      <a:srgbClr val="5C5C5C">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1"/>
                  <p:cNvSpPr/>
                  <p:nvPr/>
                </p:nvSpPr>
                <p:spPr>
                  <a:xfrm rot="3600304">
                    <a:off x="3085173" y="3601033"/>
                    <a:ext cx="2583395" cy="266132"/>
                  </a:xfrm>
                  <a:prstGeom prst="ellipse">
                    <a:avLst/>
                  </a:prstGeom>
                  <a:noFill/>
                  <a:ln w="9525" cap="flat" cmpd="sng">
                    <a:solidFill>
                      <a:srgbClr val="D9D9D9"/>
                    </a:solidFill>
                    <a:prstDash val="solid"/>
                    <a:round/>
                    <a:headEnd type="none" w="sm" len="sm"/>
                    <a:tailEnd type="none" w="sm" len="sm"/>
                  </a:ln>
                  <a:effectLst>
                    <a:outerShdw blurRad="57150" dist="19050" dir="5400000" algn="bl" rotWithShape="0">
                      <a:srgbClr val="5C5C5C">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1"/>
                  <p:cNvSpPr/>
                  <p:nvPr/>
                </p:nvSpPr>
                <p:spPr>
                  <a:xfrm rot="7199696">
                    <a:off x="3085394" y="3600903"/>
                    <a:ext cx="2583395" cy="266132"/>
                  </a:xfrm>
                  <a:prstGeom prst="ellipse">
                    <a:avLst/>
                  </a:prstGeom>
                  <a:noFill/>
                  <a:ln w="9525" cap="flat" cmpd="sng">
                    <a:solidFill>
                      <a:srgbClr val="D9D9D9"/>
                    </a:solidFill>
                    <a:prstDash val="solid"/>
                    <a:round/>
                    <a:headEnd type="none" w="sm" len="sm"/>
                    <a:tailEnd type="none" w="sm" len="sm"/>
                  </a:ln>
                  <a:effectLst>
                    <a:outerShdw blurRad="57150" dist="19050" dir="5400000" algn="bl" rotWithShape="0">
                      <a:srgbClr val="5C5C5C">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1" name="Google Shape;311;p41"/>
                  <p:cNvPicPr preferRelativeResize="0"/>
                  <p:nvPr/>
                </p:nvPicPr>
                <p:blipFill>
                  <a:blip r:embed="rId4">
                    <a:alphaModFix/>
                  </a:blip>
                  <a:stretch>
                    <a:fillRect/>
                  </a:stretch>
                </p:blipFill>
                <p:spPr>
                  <a:xfrm>
                    <a:off x="2978800" y="4219875"/>
                    <a:ext cx="1371601" cy="1371601"/>
                  </a:xfrm>
                  <a:prstGeom prst="rect">
                    <a:avLst/>
                  </a:prstGeom>
                  <a:noFill/>
                  <a:ln>
                    <a:noFill/>
                  </a:ln>
                </p:spPr>
              </p:pic>
              <p:pic>
                <p:nvPicPr>
                  <p:cNvPr id="312" name="Google Shape;312;p41"/>
                  <p:cNvPicPr preferRelativeResize="0"/>
                  <p:nvPr/>
                </p:nvPicPr>
                <p:blipFill>
                  <a:blip r:embed="rId5">
                    <a:alphaModFix/>
                  </a:blip>
                  <a:stretch>
                    <a:fillRect/>
                  </a:stretch>
                </p:blipFill>
                <p:spPr>
                  <a:xfrm>
                    <a:off x="2244550" y="3048288"/>
                    <a:ext cx="1371601" cy="1371601"/>
                  </a:xfrm>
                  <a:prstGeom prst="rect">
                    <a:avLst/>
                  </a:prstGeom>
                  <a:noFill/>
                  <a:ln>
                    <a:noFill/>
                  </a:ln>
                </p:spPr>
              </p:pic>
              <p:pic>
                <p:nvPicPr>
                  <p:cNvPr id="313" name="Google Shape;313;p41"/>
                  <p:cNvPicPr preferRelativeResize="0"/>
                  <p:nvPr/>
                </p:nvPicPr>
                <p:blipFill>
                  <a:blip r:embed="rId6">
                    <a:alphaModFix/>
                  </a:blip>
                  <a:stretch>
                    <a:fillRect/>
                  </a:stretch>
                </p:blipFill>
                <p:spPr>
                  <a:xfrm>
                    <a:off x="4399525" y="4219875"/>
                    <a:ext cx="1371601" cy="1371601"/>
                  </a:xfrm>
                  <a:prstGeom prst="rect">
                    <a:avLst/>
                  </a:prstGeom>
                  <a:noFill/>
                  <a:ln>
                    <a:noFill/>
                  </a:ln>
                </p:spPr>
              </p:pic>
              <p:pic>
                <p:nvPicPr>
                  <p:cNvPr id="314" name="Google Shape;314;p41"/>
                  <p:cNvPicPr preferRelativeResize="0"/>
                  <p:nvPr/>
                </p:nvPicPr>
                <p:blipFill>
                  <a:blip r:embed="rId7">
                    <a:alphaModFix/>
                  </a:blip>
                  <a:stretch>
                    <a:fillRect/>
                  </a:stretch>
                </p:blipFill>
                <p:spPr>
                  <a:xfrm>
                    <a:off x="5137825" y="3048300"/>
                    <a:ext cx="1371601" cy="1371601"/>
                  </a:xfrm>
                  <a:prstGeom prst="rect">
                    <a:avLst/>
                  </a:prstGeom>
                  <a:noFill/>
                  <a:ln>
                    <a:noFill/>
                  </a:ln>
                </p:spPr>
              </p:pic>
              <p:pic>
                <p:nvPicPr>
                  <p:cNvPr id="315" name="Google Shape;315;p41"/>
                  <p:cNvPicPr preferRelativeResize="0"/>
                  <p:nvPr/>
                </p:nvPicPr>
                <p:blipFill>
                  <a:blip r:embed="rId8">
                    <a:alphaModFix/>
                  </a:blip>
                  <a:stretch>
                    <a:fillRect/>
                  </a:stretch>
                </p:blipFill>
                <p:spPr>
                  <a:xfrm>
                    <a:off x="4399520" y="1831250"/>
                    <a:ext cx="1371601" cy="1371601"/>
                  </a:xfrm>
                  <a:prstGeom prst="rect">
                    <a:avLst/>
                  </a:prstGeom>
                  <a:noFill/>
                  <a:ln>
                    <a:noFill/>
                  </a:ln>
                </p:spPr>
              </p:pic>
              <p:pic>
                <p:nvPicPr>
                  <p:cNvPr id="316" name="Google Shape;316;p41"/>
                  <p:cNvPicPr preferRelativeResize="0"/>
                  <p:nvPr/>
                </p:nvPicPr>
                <p:blipFill>
                  <a:blip r:embed="rId9">
                    <a:alphaModFix/>
                  </a:blip>
                  <a:stretch>
                    <a:fillRect/>
                  </a:stretch>
                </p:blipFill>
                <p:spPr>
                  <a:xfrm>
                    <a:off x="2978800" y="1831250"/>
                    <a:ext cx="1371601" cy="1371601"/>
                  </a:xfrm>
                  <a:prstGeom prst="rect">
                    <a:avLst/>
                  </a:prstGeom>
                  <a:noFill/>
                  <a:ln>
                    <a:noFill/>
                  </a:ln>
                </p:spPr>
              </p:pic>
            </p:grpSp>
          </p:grpSp>
          <p:pic>
            <p:nvPicPr>
              <p:cNvPr id="317" name="Google Shape;317;p41"/>
              <p:cNvPicPr preferRelativeResize="0"/>
              <p:nvPr/>
            </p:nvPicPr>
            <p:blipFill>
              <a:blip r:embed="rId10">
                <a:alphaModFix/>
              </a:blip>
              <a:stretch>
                <a:fillRect/>
              </a:stretch>
            </p:blipFill>
            <p:spPr>
              <a:xfrm>
                <a:off x="3884247" y="2089703"/>
                <a:ext cx="1371601" cy="1371599"/>
              </a:xfrm>
              <a:prstGeom prst="rect">
                <a:avLst/>
              </a:prstGeom>
              <a:noFill/>
              <a:ln>
                <a:noFill/>
              </a:ln>
            </p:spPr>
          </p:pic>
        </p:grpSp>
      </p:grpSp>
      <p:sp>
        <p:nvSpPr>
          <p:cNvPr id="318" name="Google Shape;318;p41"/>
          <p:cNvSpPr/>
          <p:nvPr/>
        </p:nvSpPr>
        <p:spPr>
          <a:xfrm>
            <a:off x="3622700" y="2112875"/>
            <a:ext cx="1870200" cy="1604100"/>
          </a:xfrm>
          <a:prstGeom prst="roundRect">
            <a:avLst>
              <a:gd name="adj" fmla="val 16667"/>
            </a:avLst>
          </a:prstGeom>
          <a:solidFill>
            <a:srgbClr val="EFEFEF">
              <a:alpha val="78770"/>
            </a:srgbClr>
          </a:solidFill>
          <a:ln>
            <a:noFill/>
          </a:ln>
        </p:spPr>
        <p:txBody>
          <a:bodyPr spcFirstLastPara="1" wrap="square" lIns="45700" tIns="137150" rIns="45700" bIns="91425" anchor="ctr" anchorCtr="0">
            <a:noAutofit/>
          </a:bodyPr>
          <a:lstStyle/>
          <a:p>
            <a:pPr marL="0" lvl="0" indent="0" algn="ctr" rtl="0">
              <a:lnSpc>
                <a:spcPct val="105000"/>
              </a:lnSpc>
              <a:spcBef>
                <a:spcPts val="0"/>
              </a:spcBef>
              <a:spcAft>
                <a:spcPts val="0"/>
              </a:spcAft>
              <a:buNone/>
            </a:pPr>
            <a:r>
              <a:rPr lang="en" sz="1100" b="1">
                <a:solidFill>
                  <a:srgbClr val="000000"/>
                </a:solidFill>
                <a:latin typeface="Trebuchet MS"/>
                <a:ea typeface="Trebuchet MS"/>
                <a:cs typeface="Trebuchet MS"/>
                <a:sym typeface="Trebuchet MS"/>
              </a:rPr>
              <a:t>COVID-19 Risk</a:t>
            </a:r>
            <a:endParaRPr sz="1100" b="1">
              <a:solidFill>
                <a:srgbClr val="000000"/>
              </a:solidFill>
              <a:latin typeface="Trebuchet MS"/>
              <a:ea typeface="Trebuchet MS"/>
              <a:cs typeface="Trebuchet MS"/>
              <a:sym typeface="Trebuchet MS"/>
            </a:endParaRPr>
          </a:p>
          <a:p>
            <a:pPr marL="0" lvl="0" indent="0" algn="ctr" rtl="0">
              <a:lnSpc>
                <a:spcPct val="115000"/>
              </a:lnSpc>
              <a:spcBef>
                <a:spcPts val="300"/>
              </a:spcBef>
              <a:spcAft>
                <a:spcPts val="300"/>
              </a:spcAft>
              <a:buNone/>
            </a:pPr>
            <a:r>
              <a:rPr lang="en" sz="900">
                <a:solidFill>
                  <a:srgbClr val="000000"/>
                </a:solidFill>
                <a:latin typeface="Trebuchet MS"/>
                <a:ea typeface="Trebuchet MS"/>
                <a:cs typeface="Trebuchet MS"/>
                <a:sym typeface="Trebuchet MS"/>
              </a:rPr>
              <a:t>Children under 10 tend to have milder cases of COVID-19 and current research suggests they  spread the virus less than adults.</a:t>
            </a:r>
            <a:r>
              <a:rPr lang="en" sz="900" baseline="30000">
                <a:solidFill>
                  <a:srgbClr val="000000"/>
                </a:solidFill>
                <a:latin typeface="Trebuchet MS"/>
                <a:ea typeface="Trebuchet MS"/>
                <a:cs typeface="Trebuchet MS"/>
                <a:sym typeface="Trebuchet MS"/>
              </a:rPr>
              <a:t>9 </a:t>
            </a:r>
            <a:r>
              <a:rPr lang="en" sz="900">
                <a:solidFill>
                  <a:srgbClr val="000000"/>
                </a:solidFill>
                <a:latin typeface="Trebuchet MS"/>
                <a:ea typeface="Trebuchet MS"/>
                <a:cs typeface="Trebuchet MS"/>
                <a:sym typeface="Trebuchet MS"/>
              </a:rPr>
              <a:t>Emerging research indicates that children 10 to 19 may transmit the virus similarly to adults.</a:t>
            </a:r>
            <a:r>
              <a:rPr lang="en" sz="900" baseline="30000">
                <a:solidFill>
                  <a:srgbClr val="000000"/>
                </a:solidFill>
                <a:latin typeface="Trebuchet MS"/>
                <a:ea typeface="Trebuchet MS"/>
                <a:cs typeface="Trebuchet MS"/>
                <a:sym typeface="Trebuchet MS"/>
              </a:rPr>
              <a:t>10 </a:t>
            </a:r>
            <a:r>
              <a:rPr lang="en" sz="900">
                <a:solidFill>
                  <a:srgbClr val="000000"/>
                </a:solidFill>
                <a:latin typeface="Trebuchet MS"/>
                <a:ea typeface="Trebuchet MS"/>
                <a:cs typeface="Trebuchet MS"/>
                <a:sym typeface="Trebuchet MS"/>
              </a:rPr>
              <a:t> </a:t>
            </a:r>
            <a:endParaRPr sz="1100" b="1">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2"/>
          <p:cNvSpPr txBox="1">
            <a:spLocks noGrp="1"/>
          </p:cNvSpPr>
          <p:nvPr>
            <p:ph type="title"/>
          </p:nvPr>
        </p:nvSpPr>
        <p:spPr>
          <a:xfrm>
            <a:off x="800100"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The Principles Behind the Principles</a:t>
            </a:r>
            <a:endParaRPr/>
          </a:p>
        </p:txBody>
      </p:sp>
      <p:sp>
        <p:nvSpPr>
          <p:cNvPr id="324" name="Google Shape;324;p42"/>
          <p:cNvSpPr txBox="1">
            <a:spLocks noGrp="1"/>
          </p:cNvSpPr>
          <p:nvPr>
            <p:ph type="body" idx="1"/>
          </p:nvPr>
        </p:nvSpPr>
        <p:spPr>
          <a:xfrm>
            <a:off x="449525" y="1057500"/>
            <a:ext cx="8426100" cy="3575100"/>
          </a:xfrm>
          <a:prstGeom prst="rect">
            <a:avLst/>
          </a:prstGeom>
        </p:spPr>
        <p:txBody>
          <a:bodyPr spcFirstLastPara="1" wrap="square" lIns="91425" tIns="137150" rIns="91425" bIns="45700" anchor="t" anchorCtr="0">
            <a:noAutofit/>
          </a:bodyPr>
          <a:lstStyle/>
          <a:p>
            <a:pPr marL="0" marR="0" lvl="0" indent="0" algn="l" rtl="0">
              <a:lnSpc>
                <a:spcPct val="115000"/>
              </a:lnSpc>
              <a:spcBef>
                <a:spcPts val="0"/>
              </a:spcBef>
              <a:spcAft>
                <a:spcPts val="0"/>
              </a:spcAft>
              <a:buNone/>
            </a:pPr>
            <a:r>
              <a:rPr lang="en"/>
              <a:t>What do we know </a:t>
            </a:r>
            <a:r>
              <a:rPr lang="en" b="1" i="1"/>
              <a:t>today*</a:t>
            </a:r>
            <a:r>
              <a:rPr lang="en"/>
              <a:t> about COVID-19 that impacts the health principles for school reopening?</a:t>
            </a:r>
            <a:endParaRPr/>
          </a:p>
          <a:p>
            <a:pPr marL="457200" lvl="0" indent="-317500" algn="l" rtl="0">
              <a:lnSpc>
                <a:spcPct val="115000"/>
              </a:lnSpc>
              <a:spcBef>
                <a:spcPts val="1000"/>
              </a:spcBef>
              <a:spcAft>
                <a:spcPts val="0"/>
              </a:spcAft>
              <a:buSzPts val="1400"/>
              <a:buChar char="▪"/>
            </a:pPr>
            <a:r>
              <a:rPr lang="en"/>
              <a:t>Individuals can still transmit the virus before they show symptoms and even if they never develop symptoms.</a:t>
            </a:r>
            <a:endParaRPr/>
          </a:p>
          <a:p>
            <a:pPr marL="457200" marR="0" lvl="0" indent="-317500" algn="l" rtl="0">
              <a:lnSpc>
                <a:spcPct val="115000"/>
              </a:lnSpc>
              <a:spcBef>
                <a:spcPts val="300"/>
              </a:spcBef>
              <a:spcAft>
                <a:spcPts val="0"/>
              </a:spcAft>
              <a:buSzPts val="1400"/>
              <a:buChar char="▪"/>
            </a:pPr>
            <a:r>
              <a:rPr lang="en"/>
              <a:t>Children</a:t>
            </a:r>
            <a:r>
              <a:rPr lang="en" sz="900"/>
              <a:t> </a:t>
            </a:r>
            <a:r>
              <a:rPr lang="en"/>
              <a:t>under 10 tend to have milder cases of COVID-19 and current research suggests they  spread the virus less than adults. </a:t>
            </a:r>
            <a:endParaRPr/>
          </a:p>
          <a:p>
            <a:pPr marL="457200" marR="0" lvl="0" indent="-317500" algn="l" rtl="0">
              <a:lnSpc>
                <a:spcPct val="115000"/>
              </a:lnSpc>
              <a:spcBef>
                <a:spcPts val="300"/>
              </a:spcBef>
              <a:spcAft>
                <a:spcPts val="0"/>
              </a:spcAft>
              <a:buSzPts val="1400"/>
              <a:buChar char="▪"/>
            </a:pPr>
            <a:r>
              <a:rPr lang="en"/>
              <a:t>Emerging research indicates that children 10 to 19 may transmit the virus similarly to adults.</a:t>
            </a:r>
            <a:endParaRPr/>
          </a:p>
          <a:p>
            <a:pPr marL="457200" marR="0" lvl="0" indent="-317500" algn="l" rtl="0">
              <a:lnSpc>
                <a:spcPct val="115000"/>
              </a:lnSpc>
              <a:spcBef>
                <a:spcPts val="300"/>
              </a:spcBef>
              <a:spcAft>
                <a:spcPts val="0"/>
              </a:spcAft>
              <a:buSzPts val="1400"/>
              <a:buChar char="▪"/>
            </a:pPr>
            <a:r>
              <a:rPr lang="en"/>
              <a:t>Schools so far do not appear to be main epicenters of COVID transmission.</a:t>
            </a:r>
            <a:endParaRPr/>
          </a:p>
          <a:p>
            <a:pPr marL="457200" marR="0" lvl="0" indent="-317500" algn="l" rtl="0">
              <a:lnSpc>
                <a:spcPct val="115000"/>
              </a:lnSpc>
              <a:spcBef>
                <a:spcPts val="300"/>
              </a:spcBef>
              <a:spcAft>
                <a:spcPts val="0"/>
              </a:spcAft>
              <a:buSzPts val="1400"/>
              <a:buChar char="▪"/>
            </a:pPr>
            <a:r>
              <a:rPr lang="en"/>
              <a:t>Transmission seems to be related more to droplets in the air (e.g., when people cough, sneeze, talk, sing) than to touching contaminated surfaces (though both are important).</a:t>
            </a:r>
            <a:endParaRPr/>
          </a:p>
          <a:p>
            <a:pPr marL="457200" marR="0" lvl="0" indent="-317500" algn="l" rtl="0">
              <a:lnSpc>
                <a:spcPct val="115000"/>
              </a:lnSpc>
              <a:spcBef>
                <a:spcPts val="300"/>
              </a:spcBef>
              <a:spcAft>
                <a:spcPts val="0"/>
              </a:spcAft>
              <a:buSzPts val="1400"/>
              <a:buChar char="▪"/>
            </a:pPr>
            <a:r>
              <a:rPr lang="en"/>
              <a:t>Transmission is decreased with greater physical distance, smaller gatherings, wearing face masks, and isolating at home when sick.</a:t>
            </a:r>
            <a:endParaRPr/>
          </a:p>
          <a:p>
            <a:pPr marL="457200" marR="0" lvl="0" indent="-317500" algn="l" rtl="0">
              <a:lnSpc>
                <a:spcPct val="115000"/>
              </a:lnSpc>
              <a:spcBef>
                <a:spcPts val="300"/>
              </a:spcBef>
              <a:spcAft>
                <a:spcPts val="300"/>
              </a:spcAft>
              <a:buSzPts val="1400"/>
              <a:buChar char="▪"/>
            </a:pPr>
            <a:r>
              <a:rPr lang="en"/>
              <a:t>Basic public health practices (e.g., handwashing, disinfecting surfaces, immunizations) are critical to reducing spread of COVID-19 &amp; other illnesses.  </a:t>
            </a:r>
            <a:endParaRPr/>
          </a:p>
        </p:txBody>
      </p:sp>
      <p:pic>
        <p:nvPicPr>
          <p:cNvPr id="325" name="Google Shape;325;p42" descr="The Learning Accelerator logo" title="The Learning Accelerator Logo"/>
          <p:cNvPicPr preferRelativeResize="0"/>
          <p:nvPr/>
        </p:nvPicPr>
        <p:blipFill>
          <a:blip r:embed="rId3">
            <a:alphaModFix/>
          </a:blip>
          <a:stretch>
            <a:fillRect/>
          </a:stretch>
        </p:blipFill>
        <p:spPr>
          <a:xfrm>
            <a:off x="1105023" y="4746375"/>
            <a:ext cx="825250" cy="2750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3"/>
          <p:cNvSpPr txBox="1">
            <a:spLocks noGrp="1"/>
          </p:cNvSpPr>
          <p:nvPr>
            <p:ph type="title"/>
          </p:nvPr>
        </p:nvSpPr>
        <p:spPr>
          <a:xfrm>
            <a:off x="800100"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Parabola Project’s stance on four key areas </a:t>
            </a:r>
            <a:endParaRPr/>
          </a:p>
        </p:txBody>
      </p:sp>
      <p:sp>
        <p:nvSpPr>
          <p:cNvPr id="331" name="Google Shape;331;p43"/>
          <p:cNvSpPr txBox="1">
            <a:spLocks noGrp="1"/>
          </p:cNvSpPr>
          <p:nvPr>
            <p:ph type="body" idx="1"/>
          </p:nvPr>
        </p:nvSpPr>
        <p:spPr>
          <a:xfrm>
            <a:off x="800100" y="1057500"/>
            <a:ext cx="7543800" cy="3575100"/>
          </a:xfrm>
          <a:prstGeom prst="rect">
            <a:avLst/>
          </a:prstGeom>
        </p:spPr>
        <p:txBody>
          <a:bodyPr spcFirstLastPara="1" wrap="square" lIns="91425" tIns="137150" rIns="91425" bIns="45700" anchor="t" anchorCtr="0">
            <a:noAutofit/>
          </a:bodyPr>
          <a:lstStyle/>
          <a:p>
            <a:pPr marL="914400" marR="0" lvl="0" indent="0" algn="l" rtl="0">
              <a:lnSpc>
                <a:spcPct val="100000"/>
              </a:lnSpc>
              <a:spcBef>
                <a:spcPts val="600"/>
              </a:spcBef>
              <a:spcAft>
                <a:spcPts val="0"/>
              </a:spcAft>
              <a:buNone/>
            </a:pPr>
            <a:r>
              <a:rPr lang="en" b="1"/>
              <a:t>Masks: </a:t>
            </a:r>
            <a:r>
              <a:rPr lang="en"/>
              <a:t>We believe everyone inside a school setting should be required to wear a mask/face covering, including pre-K-1 students.</a:t>
            </a:r>
            <a:br>
              <a:rPr lang="en"/>
            </a:br>
            <a:endParaRPr/>
          </a:p>
          <a:p>
            <a:pPr marL="914400" lvl="0" indent="0" algn="l" rtl="0">
              <a:lnSpc>
                <a:spcPct val="100000"/>
              </a:lnSpc>
              <a:spcBef>
                <a:spcPts val="600"/>
              </a:spcBef>
              <a:spcAft>
                <a:spcPts val="0"/>
              </a:spcAft>
              <a:buNone/>
            </a:pPr>
            <a:r>
              <a:rPr lang="en" b="1"/>
              <a:t>Face-shields and barriers </a:t>
            </a:r>
            <a:r>
              <a:rPr lang="en"/>
              <a:t>should not be used as a replacement for wearing masks/face coverings or physical distancing of 6 feet.</a:t>
            </a:r>
            <a:endParaRPr/>
          </a:p>
          <a:p>
            <a:pPr marL="914400" lvl="0" indent="0" algn="l" rtl="0">
              <a:lnSpc>
                <a:spcPct val="100000"/>
              </a:lnSpc>
              <a:spcBef>
                <a:spcPts val="600"/>
              </a:spcBef>
              <a:spcAft>
                <a:spcPts val="0"/>
              </a:spcAft>
              <a:buNone/>
            </a:pPr>
            <a:endParaRPr/>
          </a:p>
          <a:p>
            <a:pPr marL="914400" marR="0" lvl="0" indent="0" algn="l" rtl="0">
              <a:lnSpc>
                <a:spcPct val="100000"/>
              </a:lnSpc>
              <a:spcBef>
                <a:spcPts val="600"/>
              </a:spcBef>
              <a:spcAft>
                <a:spcPts val="0"/>
              </a:spcAft>
              <a:buNone/>
            </a:pPr>
            <a:r>
              <a:rPr lang="en" b="1"/>
              <a:t>Distance: </a:t>
            </a:r>
            <a:r>
              <a:rPr lang="en"/>
              <a:t>We believe a minimum of 6 feet should be the goal.</a:t>
            </a:r>
            <a:r>
              <a:rPr lang="en" b="1"/>
              <a:t> </a:t>
            </a:r>
            <a:endParaRPr b="1"/>
          </a:p>
          <a:p>
            <a:pPr marL="1371600" marR="0" lvl="0" indent="0" algn="l" rtl="0">
              <a:lnSpc>
                <a:spcPct val="100000"/>
              </a:lnSpc>
              <a:spcBef>
                <a:spcPts val="600"/>
              </a:spcBef>
              <a:spcAft>
                <a:spcPts val="0"/>
              </a:spcAft>
              <a:buNone/>
            </a:pPr>
            <a:endParaRPr b="1"/>
          </a:p>
          <a:p>
            <a:pPr marL="914400" marR="0" lvl="0" indent="0" algn="l" rtl="0">
              <a:lnSpc>
                <a:spcPct val="100000"/>
              </a:lnSpc>
              <a:spcBef>
                <a:spcPts val="600"/>
              </a:spcBef>
              <a:spcAft>
                <a:spcPts val="0"/>
              </a:spcAft>
              <a:buNone/>
            </a:pPr>
            <a:r>
              <a:rPr lang="en" b="1"/>
              <a:t>Cohort size:</a:t>
            </a:r>
            <a:r>
              <a:rPr lang="en"/>
              <a:t> We believe a maximum of 25 people should be in a cohort, including both students and teachers.</a:t>
            </a:r>
            <a:endParaRPr/>
          </a:p>
          <a:p>
            <a:pPr marL="0" marR="0" lvl="0" indent="0" algn="l" rtl="0">
              <a:lnSpc>
                <a:spcPct val="100000"/>
              </a:lnSpc>
              <a:spcBef>
                <a:spcPts val="600"/>
              </a:spcBef>
              <a:spcAft>
                <a:spcPts val="0"/>
              </a:spcAft>
              <a:buNone/>
            </a:pPr>
            <a:endParaRPr/>
          </a:p>
          <a:p>
            <a:pPr marL="0" lvl="0" indent="0" algn="ctr" rtl="0">
              <a:lnSpc>
                <a:spcPct val="100000"/>
              </a:lnSpc>
              <a:spcBef>
                <a:spcPts val="0"/>
              </a:spcBef>
              <a:spcAft>
                <a:spcPts val="0"/>
              </a:spcAft>
              <a:buNone/>
            </a:pPr>
            <a:r>
              <a:rPr lang="en" i="1"/>
              <a:t>Further rationale is provided on the subsequent slides.</a:t>
            </a:r>
            <a:endParaRPr/>
          </a:p>
        </p:txBody>
      </p:sp>
      <p:pic>
        <p:nvPicPr>
          <p:cNvPr id="332" name="Google Shape;332;p43"/>
          <p:cNvPicPr preferRelativeResize="0"/>
          <p:nvPr/>
        </p:nvPicPr>
        <p:blipFill>
          <a:blip r:embed="rId3">
            <a:alphaModFix/>
          </a:blip>
          <a:stretch>
            <a:fillRect/>
          </a:stretch>
        </p:blipFill>
        <p:spPr>
          <a:xfrm>
            <a:off x="800095" y="1812751"/>
            <a:ext cx="777240" cy="777240"/>
          </a:xfrm>
          <a:prstGeom prst="rect">
            <a:avLst/>
          </a:prstGeom>
          <a:noFill/>
          <a:ln>
            <a:noFill/>
          </a:ln>
        </p:spPr>
      </p:pic>
      <p:pic>
        <p:nvPicPr>
          <p:cNvPr id="333" name="Google Shape;333;p43"/>
          <p:cNvPicPr preferRelativeResize="0"/>
          <p:nvPr/>
        </p:nvPicPr>
        <p:blipFill>
          <a:blip r:embed="rId4">
            <a:alphaModFix/>
          </a:blip>
          <a:stretch>
            <a:fillRect/>
          </a:stretch>
        </p:blipFill>
        <p:spPr>
          <a:xfrm>
            <a:off x="800088" y="2483846"/>
            <a:ext cx="777240" cy="777240"/>
          </a:xfrm>
          <a:prstGeom prst="rect">
            <a:avLst/>
          </a:prstGeom>
          <a:noFill/>
          <a:ln>
            <a:noFill/>
          </a:ln>
        </p:spPr>
      </p:pic>
      <p:pic>
        <p:nvPicPr>
          <p:cNvPr id="334" name="Google Shape;334;p43" descr="The Learning Accelerator logo" title="The Learning Accelerator Logo"/>
          <p:cNvPicPr preferRelativeResize="0"/>
          <p:nvPr/>
        </p:nvPicPr>
        <p:blipFill>
          <a:blip r:embed="rId5">
            <a:alphaModFix/>
          </a:blip>
          <a:stretch>
            <a:fillRect/>
          </a:stretch>
        </p:blipFill>
        <p:spPr>
          <a:xfrm>
            <a:off x="1105023" y="4746375"/>
            <a:ext cx="825250" cy="275091"/>
          </a:xfrm>
          <a:prstGeom prst="rect">
            <a:avLst/>
          </a:prstGeom>
          <a:noFill/>
          <a:ln>
            <a:noFill/>
          </a:ln>
        </p:spPr>
      </p:pic>
      <p:pic>
        <p:nvPicPr>
          <p:cNvPr id="335" name="Google Shape;335;p43"/>
          <p:cNvPicPr preferRelativeResize="0"/>
          <p:nvPr/>
        </p:nvPicPr>
        <p:blipFill>
          <a:blip r:embed="rId6">
            <a:alphaModFix/>
          </a:blip>
          <a:stretch>
            <a:fillRect/>
          </a:stretch>
        </p:blipFill>
        <p:spPr>
          <a:xfrm>
            <a:off x="800088" y="1105250"/>
            <a:ext cx="777240" cy="777240"/>
          </a:xfrm>
          <a:prstGeom prst="rect">
            <a:avLst/>
          </a:prstGeom>
          <a:noFill/>
          <a:ln>
            <a:noFill/>
          </a:ln>
        </p:spPr>
      </p:pic>
      <p:pic>
        <p:nvPicPr>
          <p:cNvPr id="336" name="Google Shape;336;p43"/>
          <p:cNvPicPr preferRelativeResize="0"/>
          <p:nvPr/>
        </p:nvPicPr>
        <p:blipFill>
          <a:blip r:embed="rId7">
            <a:alphaModFix/>
          </a:blip>
          <a:stretch>
            <a:fillRect/>
          </a:stretch>
        </p:blipFill>
        <p:spPr>
          <a:xfrm>
            <a:off x="800088" y="3137553"/>
            <a:ext cx="777240" cy="7772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4"/>
          <p:cNvSpPr txBox="1">
            <a:spLocks noGrp="1"/>
          </p:cNvSpPr>
          <p:nvPr>
            <p:ph type="title"/>
          </p:nvPr>
        </p:nvSpPr>
        <p:spPr>
          <a:xfrm>
            <a:off x="800100" y="0"/>
            <a:ext cx="7543800" cy="1007700"/>
          </a:xfrm>
          <a:prstGeom prst="rect">
            <a:avLst/>
          </a:prstGeom>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1100"/>
              <a:buFont typeface="Arial"/>
              <a:buNone/>
            </a:pPr>
            <a:r>
              <a:rPr lang="en" sz="1800" b="1"/>
              <a:t>We believe everyone inside a school setting should be required to wear a mask/face covering, including K-1 students. </a:t>
            </a:r>
            <a:endParaRPr sz="1800"/>
          </a:p>
        </p:txBody>
      </p:sp>
      <p:sp>
        <p:nvSpPr>
          <p:cNvPr id="342" name="Google Shape;342;p44"/>
          <p:cNvSpPr txBox="1">
            <a:spLocks noGrp="1"/>
          </p:cNvSpPr>
          <p:nvPr>
            <p:ph type="body" idx="1"/>
          </p:nvPr>
        </p:nvSpPr>
        <p:spPr>
          <a:xfrm>
            <a:off x="800100" y="1057500"/>
            <a:ext cx="7543800" cy="3575100"/>
          </a:xfrm>
          <a:prstGeom prst="rect">
            <a:avLst/>
          </a:prstGeom>
        </p:spPr>
        <p:txBody>
          <a:bodyPr spcFirstLastPara="1" wrap="square" lIns="91425" tIns="137150" rIns="91425" bIns="45700" anchor="t" anchorCtr="0">
            <a:noAutofit/>
          </a:bodyPr>
          <a:lstStyle/>
          <a:p>
            <a:pPr marL="457200" marR="0" lvl="0" indent="-317500" algn="l" rtl="0">
              <a:lnSpc>
                <a:spcPct val="115000"/>
              </a:lnSpc>
              <a:spcBef>
                <a:spcPts val="0"/>
              </a:spcBef>
              <a:spcAft>
                <a:spcPts val="0"/>
              </a:spcAft>
              <a:buSzPts val="1400"/>
              <a:buChar char="▪"/>
            </a:pPr>
            <a:r>
              <a:rPr lang="en"/>
              <a:t>States requiring mask-wearing in public are estimated to have prevented between 230,000-450,000 cases of COVID-19 between April and May 2020. (1)</a:t>
            </a:r>
            <a:endParaRPr/>
          </a:p>
          <a:p>
            <a:pPr marL="457200" marR="0" lvl="0" indent="-317500" algn="l" rtl="0">
              <a:lnSpc>
                <a:spcPct val="115000"/>
              </a:lnSpc>
              <a:spcBef>
                <a:spcPts val="300"/>
              </a:spcBef>
              <a:spcAft>
                <a:spcPts val="0"/>
              </a:spcAft>
              <a:buSzPts val="1400"/>
              <a:buChar char="▪"/>
            </a:pPr>
            <a:r>
              <a:rPr lang="en"/>
              <a:t>A study among 9,850 health care workers at Mass General Brigham hospitals found that universal masking was associated with a significantly low rate of COVID-19 among health care workers compared to those who do not wear masks. (2) </a:t>
            </a:r>
            <a:endParaRPr/>
          </a:p>
          <a:p>
            <a:pPr marL="457200" marR="0" lvl="0" indent="-317500" algn="l" rtl="0">
              <a:lnSpc>
                <a:spcPct val="115000"/>
              </a:lnSpc>
              <a:spcBef>
                <a:spcPts val="300"/>
              </a:spcBef>
              <a:spcAft>
                <a:spcPts val="300"/>
              </a:spcAft>
              <a:buSzPts val="1400"/>
              <a:buChar char="▪"/>
            </a:pPr>
            <a:r>
              <a:rPr lang="en"/>
              <a:t>A review of 19 randomized controlled trials found that universal mask wearing is important for preventing COVID-19, where transmission may occur before a person becomes symptomatic. </a:t>
            </a:r>
            <a:r>
              <a:rPr lang="en">
                <a:uFill>
                  <a:noFill/>
                </a:uFill>
                <a:hlinkClick r:id="rId3"/>
              </a:rPr>
              <a:t>(3)</a:t>
            </a:r>
            <a:endParaRPr/>
          </a:p>
        </p:txBody>
      </p:sp>
      <p:sp>
        <p:nvSpPr>
          <p:cNvPr id="343" name="Google Shape;343;p44"/>
          <p:cNvSpPr txBox="1"/>
          <p:nvPr/>
        </p:nvSpPr>
        <p:spPr>
          <a:xfrm>
            <a:off x="800100" y="3370700"/>
            <a:ext cx="3165000" cy="1326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600"/>
              </a:spcBef>
              <a:spcAft>
                <a:spcPts val="1000"/>
              </a:spcAft>
              <a:buNone/>
            </a:pPr>
            <a:r>
              <a:rPr lang="en" sz="1200" b="1">
                <a:solidFill>
                  <a:schemeClr val="accent5"/>
                </a:solidFill>
                <a:latin typeface="Trebuchet MS"/>
                <a:ea typeface="Trebuchet MS"/>
                <a:cs typeface="Trebuchet MS"/>
                <a:sym typeface="Trebuchet MS"/>
              </a:rPr>
              <a:t>Two hairstylists with COVID-19 in Springfield, MO saw 139 clients. The hairstylists and their clients all wore masks - none of the clients were infected with COVID-19. (4)</a:t>
            </a:r>
            <a:endParaRPr sz="1200" b="1">
              <a:solidFill>
                <a:schemeClr val="accent5"/>
              </a:solidFill>
              <a:latin typeface="Trebuchet MS"/>
              <a:ea typeface="Trebuchet MS"/>
              <a:cs typeface="Trebuchet MS"/>
              <a:sym typeface="Trebuchet MS"/>
            </a:endParaRPr>
          </a:p>
        </p:txBody>
      </p:sp>
      <p:pic>
        <p:nvPicPr>
          <p:cNvPr id="344" name="Google Shape;344;p44" descr="The Learning Accelerator logo" title="The Learning Accelerator Logo"/>
          <p:cNvPicPr preferRelativeResize="0"/>
          <p:nvPr/>
        </p:nvPicPr>
        <p:blipFill>
          <a:blip r:embed="rId4">
            <a:alphaModFix/>
          </a:blip>
          <a:stretch>
            <a:fillRect/>
          </a:stretch>
        </p:blipFill>
        <p:spPr>
          <a:xfrm>
            <a:off x="1105023" y="4746375"/>
            <a:ext cx="825250" cy="275091"/>
          </a:xfrm>
          <a:prstGeom prst="rect">
            <a:avLst/>
          </a:prstGeom>
          <a:noFill/>
          <a:ln>
            <a:noFill/>
          </a:ln>
        </p:spPr>
      </p:pic>
      <p:pic>
        <p:nvPicPr>
          <p:cNvPr id="345" name="Google Shape;345;p44"/>
          <p:cNvPicPr preferRelativeResize="0"/>
          <p:nvPr/>
        </p:nvPicPr>
        <p:blipFill>
          <a:blip r:embed="rId5">
            <a:alphaModFix/>
          </a:blip>
          <a:stretch>
            <a:fillRect/>
          </a:stretch>
        </p:blipFill>
        <p:spPr>
          <a:xfrm>
            <a:off x="-12" y="143100"/>
            <a:ext cx="914400" cy="914400"/>
          </a:xfrm>
          <a:prstGeom prst="rect">
            <a:avLst/>
          </a:prstGeom>
          <a:noFill/>
          <a:ln>
            <a:noFill/>
          </a:ln>
        </p:spPr>
      </p:pic>
      <p:grpSp>
        <p:nvGrpSpPr>
          <p:cNvPr id="346" name="Google Shape;346;p44"/>
          <p:cNvGrpSpPr/>
          <p:nvPr/>
        </p:nvGrpSpPr>
        <p:grpSpPr>
          <a:xfrm>
            <a:off x="3965075" y="3370700"/>
            <a:ext cx="4378824" cy="1326199"/>
            <a:chOff x="3903075" y="3370700"/>
            <a:chExt cx="4378824" cy="1326199"/>
          </a:xfrm>
        </p:grpSpPr>
        <p:pic>
          <p:nvPicPr>
            <p:cNvPr id="347" name="Google Shape;347;p44"/>
            <p:cNvPicPr preferRelativeResize="0"/>
            <p:nvPr/>
          </p:nvPicPr>
          <p:blipFill rotWithShape="1">
            <a:blip r:embed="rId6">
              <a:alphaModFix/>
            </a:blip>
            <a:srcRect t="30360" b="22016"/>
            <a:stretch/>
          </p:blipFill>
          <p:spPr>
            <a:xfrm>
              <a:off x="3903075" y="3370700"/>
              <a:ext cx="4378824" cy="1173025"/>
            </a:xfrm>
            <a:prstGeom prst="rect">
              <a:avLst/>
            </a:prstGeom>
            <a:noFill/>
            <a:ln>
              <a:noFill/>
            </a:ln>
          </p:spPr>
        </p:pic>
        <p:pic>
          <p:nvPicPr>
            <p:cNvPr id="348" name="Google Shape;348;p44"/>
            <p:cNvPicPr preferRelativeResize="0"/>
            <p:nvPr/>
          </p:nvPicPr>
          <p:blipFill rotWithShape="1">
            <a:blip r:embed="rId6">
              <a:alphaModFix/>
            </a:blip>
            <a:srcRect t="93781"/>
            <a:stretch/>
          </p:blipFill>
          <p:spPr>
            <a:xfrm>
              <a:off x="3903075" y="4543725"/>
              <a:ext cx="4378824" cy="153174"/>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5"/>
          <p:cNvSpPr txBox="1">
            <a:spLocks noGrp="1"/>
          </p:cNvSpPr>
          <p:nvPr>
            <p:ph type="title"/>
          </p:nvPr>
        </p:nvSpPr>
        <p:spPr>
          <a:xfrm>
            <a:off x="800100" y="0"/>
            <a:ext cx="7543800" cy="1007700"/>
          </a:xfrm>
          <a:prstGeom prst="rect">
            <a:avLst/>
          </a:prstGeom>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1100"/>
              <a:buFont typeface="Arial"/>
              <a:buNone/>
            </a:pPr>
            <a:r>
              <a:rPr lang="en" sz="1800" b="1"/>
              <a:t>We believe face shields should not replace masks/face coverings and barriers should not be used as a substitute for physical distancing. </a:t>
            </a:r>
            <a:endParaRPr sz="1800"/>
          </a:p>
        </p:txBody>
      </p:sp>
      <p:sp>
        <p:nvSpPr>
          <p:cNvPr id="354" name="Google Shape;354;p45"/>
          <p:cNvSpPr txBox="1">
            <a:spLocks noGrp="1"/>
          </p:cNvSpPr>
          <p:nvPr>
            <p:ph type="body" idx="1"/>
          </p:nvPr>
        </p:nvSpPr>
        <p:spPr>
          <a:xfrm>
            <a:off x="800100" y="1057500"/>
            <a:ext cx="7543800" cy="3575100"/>
          </a:xfrm>
          <a:prstGeom prst="rect">
            <a:avLst/>
          </a:prstGeom>
        </p:spPr>
        <p:txBody>
          <a:bodyPr spcFirstLastPara="1" wrap="square" lIns="91425" tIns="137150" rIns="91425" bIns="45700" anchor="t" anchorCtr="0">
            <a:noAutofit/>
          </a:bodyPr>
          <a:lstStyle/>
          <a:p>
            <a:pPr marL="0" lvl="0" indent="0" algn="l" rtl="0">
              <a:lnSpc>
                <a:spcPct val="115000"/>
              </a:lnSpc>
              <a:spcBef>
                <a:spcPts val="0"/>
              </a:spcBef>
              <a:spcAft>
                <a:spcPts val="0"/>
              </a:spcAft>
              <a:buNone/>
            </a:pPr>
            <a:r>
              <a:rPr lang="en" b="1"/>
              <a:t>Masks should be a priority. Face shields have limitations: </a:t>
            </a:r>
            <a:endParaRPr b="1"/>
          </a:p>
          <a:p>
            <a:pPr marL="457200" marR="0" lvl="0" indent="-311150" algn="l" rtl="0">
              <a:lnSpc>
                <a:spcPct val="115000"/>
              </a:lnSpc>
              <a:spcBef>
                <a:spcPts val="0"/>
              </a:spcBef>
              <a:spcAft>
                <a:spcPts val="0"/>
              </a:spcAft>
              <a:buSzPts val="1300"/>
              <a:buChar char="▪"/>
            </a:pPr>
            <a:r>
              <a:rPr lang="en" sz="1300"/>
              <a:t>Face shields have limited ability to fully protect against droplets</a:t>
            </a:r>
            <a:r>
              <a:rPr lang="en" sz="1300" baseline="30000"/>
              <a:t>1</a:t>
            </a:r>
            <a:r>
              <a:rPr lang="en" sz="1300"/>
              <a:t> and are not intended to serve as primary respirator protection.</a:t>
            </a:r>
            <a:r>
              <a:rPr lang="en" sz="1300" baseline="30000"/>
              <a:t>2</a:t>
            </a:r>
            <a:endParaRPr sz="1300"/>
          </a:p>
          <a:p>
            <a:pPr marL="457200" marR="0" lvl="0" indent="-311150" algn="l" rtl="0">
              <a:lnSpc>
                <a:spcPct val="115000"/>
              </a:lnSpc>
              <a:spcBef>
                <a:spcPts val="300"/>
              </a:spcBef>
              <a:spcAft>
                <a:spcPts val="0"/>
              </a:spcAft>
              <a:buSzPts val="1300"/>
              <a:buChar char="▪"/>
            </a:pPr>
            <a:r>
              <a:rPr lang="en" sz="1300"/>
              <a:t>The CDC states that masks should also be worn with face shields.</a:t>
            </a:r>
            <a:r>
              <a:rPr lang="en" sz="1300" baseline="30000"/>
              <a:t>2</a:t>
            </a:r>
            <a:endParaRPr sz="1300"/>
          </a:p>
          <a:p>
            <a:pPr marL="0" lvl="0" indent="0" algn="l" rtl="0">
              <a:lnSpc>
                <a:spcPct val="115000"/>
              </a:lnSpc>
              <a:spcBef>
                <a:spcPts val="300"/>
              </a:spcBef>
              <a:spcAft>
                <a:spcPts val="0"/>
              </a:spcAft>
              <a:buNone/>
            </a:pPr>
            <a:endParaRPr sz="1200"/>
          </a:p>
          <a:p>
            <a:pPr marL="0" lvl="0" indent="0" algn="l" rtl="0">
              <a:lnSpc>
                <a:spcPct val="115000"/>
              </a:lnSpc>
              <a:spcBef>
                <a:spcPts val="0"/>
              </a:spcBef>
              <a:spcAft>
                <a:spcPts val="0"/>
              </a:spcAft>
              <a:buNone/>
            </a:pPr>
            <a:r>
              <a:rPr lang="en" b="1"/>
              <a:t>6 feet of physical distance should be a priority. Barriers may be useful when used in combination with with masks/face coverings and physical distancing.</a:t>
            </a:r>
            <a:endParaRPr b="1"/>
          </a:p>
          <a:p>
            <a:pPr marL="457200" marR="0" lvl="0" indent="-311150" algn="l" rtl="0">
              <a:lnSpc>
                <a:spcPct val="115000"/>
              </a:lnSpc>
              <a:spcBef>
                <a:spcPts val="0"/>
              </a:spcBef>
              <a:spcAft>
                <a:spcPts val="0"/>
              </a:spcAft>
              <a:buSzPts val="1300"/>
              <a:buChar char="▪"/>
            </a:pPr>
            <a:r>
              <a:rPr lang="en" sz="1300"/>
              <a:t>Barriers may offer additional protection to staff who interact with many people, like front desk clerks and school nurses. They work best in locations where there is fixed and steady interaction with high numbers of people, and when regular cleaning can occur.</a:t>
            </a:r>
            <a:endParaRPr sz="1300"/>
          </a:p>
          <a:p>
            <a:pPr marL="457200" marR="0" lvl="0" indent="-311150" algn="l" rtl="0">
              <a:lnSpc>
                <a:spcPct val="115000"/>
              </a:lnSpc>
              <a:spcBef>
                <a:spcPts val="300"/>
              </a:spcBef>
              <a:spcAft>
                <a:spcPts val="300"/>
              </a:spcAft>
              <a:buSzPts val="1300"/>
              <a:buChar char="▪"/>
            </a:pPr>
            <a:r>
              <a:rPr lang="en" sz="1300"/>
              <a:t>However, using barriers creates another surface to sanitize. Protocols will have to lay out who is responsible for cleaning the barrier, how frequently cleaning should be done, etc.</a:t>
            </a:r>
            <a:endParaRPr sz="1300"/>
          </a:p>
        </p:txBody>
      </p:sp>
      <p:pic>
        <p:nvPicPr>
          <p:cNvPr id="355" name="Google Shape;355;p45"/>
          <p:cNvPicPr preferRelativeResize="0"/>
          <p:nvPr/>
        </p:nvPicPr>
        <p:blipFill rotWithShape="1">
          <a:blip r:embed="rId3">
            <a:alphaModFix/>
          </a:blip>
          <a:srcRect l="16998" t="9611" r="16338" b="10021"/>
          <a:stretch/>
        </p:blipFill>
        <p:spPr>
          <a:xfrm>
            <a:off x="0" y="0"/>
            <a:ext cx="554507" cy="668534"/>
          </a:xfrm>
          <a:prstGeom prst="rect">
            <a:avLst/>
          </a:prstGeom>
          <a:noFill/>
          <a:ln>
            <a:noFill/>
          </a:ln>
        </p:spPr>
      </p:pic>
      <p:pic>
        <p:nvPicPr>
          <p:cNvPr id="356" name="Google Shape;356;p45"/>
          <p:cNvPicPr preferRelativeResize="0"/>
          <p:nvPr/>
        </p:nvPicPr>
        <p:blipFill rotWithShape="1">
          <a:blip r:embed="rId4">
            <a:alphaModFix/>
          </a:blip>
          <a:srcRect l="20864" t="23905" r="21177" b="25089"/>
          <a:stretch/>
        </p:blipFill>
        <p:spPr>
          <a:xfrm>
            <a:off x="317982" y="583418"/>
            <a:ext cx="482118" cy="424283"/>
          </a:xfrm>
          <a:prstGeom prst="rect">
            <a:avLst/>
          </a:prstGeom>
          <a:noFill/>
          <a:ln>
            <a:noFill/>
          </a:ln>
        </p:spPr>
      </p:pic>
      <p:pic>
        <p:nvPicPr>
          <p:cNvPr id="357" name="Google Shape;357;p45" descr="The Learning Accelerator logo" title="The Learning Accelerator Logo"/>
          <p:cNvPicPr preferRelativeResize="0"/>
          <p:nvPr/>
        </p:nvPicPr>
        <p:blipFill>
          <a:blip r:embed="rId5">
            <a:alphaModFix/>
          </a:blip>
          <a:stretch>
            <a:fillRect/>
          </a:stretch>
        </p:blipFill>
        <p:spPr>
          <a:xfrm>
            <a:off x="1105023" y="4746375"/>
            <a:ext cx="825250" cy="2750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6"/>
          <p:cNvSpPr txBox="1">
            <a:spLocks noGrp="1"/>
          </p:cNvSpPr>
          <p:nvPr>
            <p:ph type="title"/>
          </p:nvPr>
        </p:nvSpPr>
        <p:spPr>
          <a:xfrm>
            <a:off x="800100" y="0"/>
            <a:ext cx="7543800" cy="1007700"/>
          </a:xfrm>
          <a:prstGeom prst="rect">
            <a:avLst/>
          </a:prstGeom>
        </p:spPr>
        <p:txBody>
          <a:bodyPr spcFirstLastPara="1" wrap="square" lIns="91425" tIns="45700" rIns="91425" bIns="45700" anchor="b" anchorCtr="0">
            <a:noAutofit/>
          </a:bodyPr>
          <a:lstStyle/>
          <a:p>
            <a:pPr marL="0" lvl="0" indent="0" algn="l" rtl="0">
              <a:lnSpc>
                <a:spcPct val="100000"/>
              </a:lnSpc>
              <a:spcBef>
                <a:spcPts val="600"/>
              </a:spcBef>
              <a:spcAft>
                <a:spcPts val="0"/>
              </a:spcAft>
              <a:buClr>
                <a:schemeClr val="dk2"/>
              </a:buClr>
              <a:buSzPts val="1100"/>
              <a:buFont typeface="Arial"/>
              <a:buNone/>
            </a:pPr>
            <a:r>
              <a:rPr lang="en" sz="1800" b="1"/>
              <a:t>We believe that a minimum of 6 feet should be the goal in all settings and situations. </a:t>
            </a:r>
            <a:endParaRPr sz="1800"/>
          </a:p>
        </p:txBody>
      </p:sp>
      <p:sp>
        <p:nvSpPr>
          <p:cNvPr id="363" name="Google Shape;363;p46"/>
          <p:cNvSpPr txBox="1">
            <a:spLocks noGrp="1"/>
          </p:cNvSpPr>
          <p:nvPr>
            <p:ph type="body" idx="1"/>
          </p:nvPr>
        </p:nvSpPr>
        <p:spPr>
          <a:xfrm>
            <a:off x="800100" y="1057500"/>
            <a:ext cx="7543800" cy="1844100"/>
          </a:xfrm>
          <a:prstGeom prst="rect">
            <a:avLst/>
          </a:prstGeom>
        </p:spPr>
        <p:txBody>
          <a:bodyPr spcFirstLastPara="1" wrap="square" lIns="91425" tIns="137150" rIns="91425" bIns="45700" anchor="t" anchorCtr="0">
            <a:noAutofit/>
          </a:bodyPr>
          <a:lstStyle/>
          <a:p>
            <a:pPr marL="457200" marR="0" lvl="0" indent="-317500" algn="l" rtl="0">
              <a:lnSpc>
                <a:spcPct val="115000"/>
              </a:lnSpc>
              <a:spcBef>
                <a:spcPts val="0"/>
              </a:spcBef>
              <a:spcAft>
                <a:spcPts val="0"/>
              </a:spcAft>
              <a:buSzPts val="1400"/>
              <a:buChar char="▪"/>
            </a:pPr>
            <a:r>
              <a:rPr lang="en"/>
              <a:t>We recognize 6 feet cannot be maintained at all times, but if individuals come in contact closer than 6 feet an effort should be made to get back to 6 feet distance</a:t>
            </a:r>
            <a:endParaRPr/>
          </a:p>
          <a:p>
            <a:pPr marL="457200" marR="0" lvl="0" indent="-317500" algn="l" rtl="0">
              <a:lnSpc>
                <a:spcPct val="115000"/>
              </a:lnSpc>
              <a:spcBef>
                <a:spcPts val="300"/>
              </a:spcBef>
              <a:spcAft>
                <a:spcPts val="0"/>
              </a:spcAft>
              <a:buSzPts val="1400"/>
              <a:buChar char="▪"/>
            </a:pPr>
            <a:r>
              <a:rPr lang="en"/>
              <a:t>Distance and risk are related - more distance above 3 feet reduces risk. </a:t>
            </a:r>
            <a:endParaRPr/>
          </a:p>
          <a:p>
            <a:pPr marL="457200" marR="0" lvl="0" indent="-317500" algn="l" rtl="0">
              <a:lnSpc>
                <a:spcPct val="115000"/>
              </a:lnSpc>
              <a:spcBef>
                <a:spcPts val="300"/>
              </a:spcBef>
              <a:spcAft>
                <a:spcPts val="300"/>
              </a:spcAft>
              <a:buSzPts val="1400"/>
              <a:buChar char="▪"/>
            </a:pPr>
            <a:r>
              <a:rPr lang="en"/>
              <a:t>Older children are at higher risk than younger children, which makes distancing even more important for middle and high school children compared with younger children.</a:t>
            </a:r>
            <a:endParaRPr/>
          </a:p>
        </p:txBody>
      </p:sp>
      <p:pic>
        <p:nvPicPr>
          <p:cNvPr id="364" name="Google Shape;364;p46"/>
          <p:cNvPicPr preferRelativeResize="0"/>
          <p:nvPr/>
        </p:nvPicPr>
        <p:blipFill>
          <a:blip r:embed="rId3">
            <a:alphaModFix/>
          </a:blip>
          <a:stretch>
            <a:fillRect/>
          </a:stretch>
        </p:blipFill>
        <p:spPr>
          <a:xfrm>
            <a:off x="-12" y="121750"/>
            <a:ext cx="914400" cy="914400"/>
          </a:xfrm>
          <a:prstGeom prst="rect">
            <a:avLst/>
          </a:prstGeom>
          <a:noFill/>
          <a:ln>
            <a:noFill/>
          </a:ln>
        </p:spPr>
      </p:pic>
      <p:grpSp>
        <p:nvGrpSpPr>
          <p:cNvPr id="365" name="Google Shape;365;p46"/>
          <p:cNvGrpSpPr/>
          <p:nvPr/>
        </p:nvGrpSpPr>
        <p:grpSpPr>
          <a:xfrm>
            <a:off x="1430713" y="2718821"/>
            <a:ext cx="6282586" cy="1802107"/>
            <a:chOff x="1715625" y="2868025"/>
            <a:chExt cx="6282586" cy="1802107"/>
          </a:xfrm>
        </p:grpSpPr>
        <p:pic>
          <p:nvPicPr>
            <p:cNvPr id="366" name="Google Shape;366;p46"/>
            <p:cNvPicPr preferRelativeResize="0"/>
            <p:nvPr/>
          </p:nvPicPr>
          <p:blipFill>
            <a:blip r:embed="rId4">
              <a:alphaModFix/>
            </a:blip>
            <a:stretch>
              <a:fillRect/>
            </a:stretch>
          </p:blipFill>
          <p:spPr>
            <a:xfrm>
              <a:off x="1715625" y="4185788"/>
              <a:ext cx="1984249" cy="484344"/>
            </a:xfrm>
            <a:prstGeom prst="rect">
              <a:avLst/>
            </a:prstGeom>
            <a:noFill/>
            <a:ln>
              <a:noFill/>
            </a:ln>
          </p:spPr>
        </p:pic>
        <p:pic>
          <p:nvPicPr>
            <p:cNvPr id="367" name="Google Shape;367;p46"/>
            <p:cNvPicPr preferRelativeResize="0"/>
            <p:nvPr/>
          </p:nvPicPr>
          <p:blipFill>
            <a:blip r:embed="rId5">
              <a:alphaModFix/>
            </a:blip>
            <a:stretch>
              <a:fillRect/>
            </a:stretch>
          </p:blipFill>
          <p:spPr>
            <a:xfrm flipH="1">
              <a:off x="2015375" y="2868025"/>
              <a:ext cx="1384500" cy="1384500"/>
            </a:xfrm>
            <a:prstGeom prst="rect">
              <a:avLst/>
            </a:prstGeom>
            <a:noFill/>
            <a:ln>
              <a:noFill/>
            </a:ln>
          </p:spPr>
        </p:pic>
        <p:sp>
          <p:nvSpPr>
            <p:cNvPr id="368" name="Google Shape;368;p46"/>
            <p:cNvSpPr txBox="1"/>
            <p:nvPr/>
          </p:nvSpPr>
          <p:spPr>
            <a:xfrm>
              <a:off x="1716850" y="4252525"/>
              <a:ext cx="1981800" cy="4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latin typeface="Trebuchet MS"/>
                  <a:ea typeface="Trebuchet MS"/>
                  <a:cs typeface="Trebuchet MS"/>
                  <a:sym typeface="Trebuchet MS"/>
                </a:rPr>
                <a:t>13%</a:t>
              </a:r>
              <a:r>
                <a:rPr lang="en" sz="1200">
                  <a:solidFill>
                    <a:schemeClr val="dk2"/>
                  </a:solidFill>
                  <a:latin typeface="Trebuchet MS"/>
                  <a:ea typeface="Trebuchet MS"/>
                  <a:cs typeface="Trebuchet MS"/>
                  <a:sym typeface="Trebuchet MS"/>
                </a:rPr>
                <a:t> risk of transmission</a:t>
              </a:r>
              <a:endParaRPr sz="1200">
                <a:solidFill>
                  <a:schemeClr val="dk2"/>
                </a:solidFill>
                <a:latin typeface="Trebuchet MS"/>
                <a:ea typeface="Trebuchet MS"/>
                <a:cs typeface="Trebuchet MS"/>
                <a:sym typeface="Trebuchet MS"/>
              </a:endParaRPr>
            </a:p>
          </p:txBody>
        </p:sp>
        <p:pic>
          <p:nvPicPr>
            <p:cNvPr id="369" name="Google Shape;369;p46"/>
            <p:cNvPicPr preferRelativeResize="0"/>
            <p:nvPr/>
          </p:nvPicPr>
          <p:blipFill>
            <a:blip r:embed="rId6">
              <a:alphaModFix/>
            </a:blip>
            <a:stretch>
              <a:fillRect/>
            </a:stretch>
          </p:blipFill>
          <p:spPr>
            <a:xfrm>
              <a:off x="3864800" y="4187013"/>
              <a:ext cx="1984248" cy="481889"/>
            </a:xfrm>
            <a:prstGeom prst="rect">
              <a:avLst/>
            </a:prstGeom>
            <a:noFill/>
            <a:ln>
              <a:noFill/>
            </a:ln>
          </p:spPr>
        </p:pic>
        <p:pic>
          <p:nvPicPr>
            <p:cNvPr id="370" name="Google Shape;370;p46"/>
            <p:cNvPicPr preferRelativeResize="0"/>
            <p:nvPr/>
          </p:nvPicPr>
          <p:blipFill>
            <a:blip r:embed="rId7">
              <a:alphaModFix/>
            </a:blip>
            <a:stretch>
              <a:fillRect/>
            </a:stretch>
          </p:blipFill>
          <p:spPr>
            <a:xfrm>
              <a:off x="6013963" y="4187013"/>
              <a:ext cx="1984249" cy="481889"/>
            </a:xfrm>
            <a:prstGeom prst="rect">
              <a:avLst/>
            </a:prstGeom>
            <a:noFill/>
            <a:ln>
              <a:noFill/>
            </a:ln>
          </p:spPr>
        </p:pic>
        <p:sp>
          <p:nvSpPr>
            <p:cNvPr id="371" name="Google Shape;371;p46"/>
            <p:cNvSpPr txBox="1"/>
            <p:nvPr/>
          </p:nvSpPr>
          <p:spPr>
            <a:xfrm>
              <a:off x="3866025" y="4252525"/>
              <a:ext cx="1981800" cy="4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latin typeface="Trebuchet MS"/>
                  <a:ea typeface="Trebuchet MS"/>
                  <a:cs typeface="Trebuchet MS"/>
                  <a:sym typeface="Trebuchet MS"/>
                </a:rPr>
                <a:t>3%</a:t>
              </a:r>
              <a:r>
                <a:rPr lang="en" sz="1200">
                  <a:solidFill>
                    <a:schemeClr val="dk2"/>
                  </a:solidFill>
                  <a:latin typeface="Trebuchet MS"/>
                  <a:ea typeface="Trebuchet MS"/>
                  <a:cs typeface="Trebuchet MS"/>
                  <a:sym typeface="Trebuchet MS"/>
                </a:rPr>
                <a:t> risk of transmission</a:t>
              </a:r>
              <a:endParaRPr sz="1200">
                <a:solidFill>
                  <a:schemeClr val="dk2"/>
                </a:solidFill>
                <a:latin typeface="Trebuchet MS"/>
                <a:ea typeface="Trebuchet MS"/>
                <a:cs typeface="Trebuchet MS"/>
                <a:sym typeface="Trebuchet MS"/>
              </a:endParaRPr>
            </a:p>
          </p:txBody>
        </p:sp>
        <p:sp>
          <p:nvSpPr>
            <p:cNvPr id="372" name="Google Shape;372;p46"/>
            <p:cNvSpPr txBox="1"/>
            <p:nvPr/>
          </p:nvSpPr>
          <p:spPr>
            <a:xfrm>
              <a:off x="6013975" y="4252513"/>
              <a:ext cx="1981800" cy="4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latin typeface="Trebuchet MS"/>
                  <a:ea typeface="Trebuchet MS"/>
                  <a:cs typeface="Trebuchet MS"/>
                  <a:sym typeface="Trebuchet MS"/>
                </a:rPr>
                <a:t>&lt;3%</a:t>
              </a:r>
              <a:r>
                <a:rPr lang="en" sz="1200">
                  <a:solidFill>
                    <a:schemeClr val="dk2"/>
                  </a:solidFill>
                  <a:latin typeface="Trebuchet MS"/>
                  <a:ea typeface="Trebuchet MS"/>
                  <a:cs typeface="Trebuchet MS"/>
                  <a:sym typeface="Trebuchet MS"/>
                </a:rPr>
                <a:t> risk of transmission</a:t>
              </a:r>
              <a:endParaRPr sz="1200">
                <a:solidFill>
                  <a:schemeClr val="dk2"/>
                </a:solidFill>
                <a:latin typeface="Trebuchet MS"/>
                <a:ea typeface="Trebuchet MS"/>
                <a:cs typeface="Trebuchet MS"/>
                <a:sym typeface="Trebuchet MS"/>
              </a:endParaRPr>
            </a:p>
          </p:txBody>
        </p:sp>
        <p:cxnSp>
          <p:nvCxnSpPr>
            <p:cNvPr id="373" name="Google Shape;373;p46"/>
            <p:cNvCxnSpPr/>
            <p:nvPr/>
          </p:nvCxnSpPr>
          <p:spPr>
            <a:xfrm>
              <a:off x="3285925" y="3531225"/>
              <a:ext cx="989400" cy="0"/>
            </a:xfrm>
            <a:prstGeom prst="straightConnector1">
              <a:avLst/>
            </a:prstGeom>
            <a:noFill/>
            <a:ln w="19050" cap="flat" cmpd="sng">
              <a:solidFill>
                <a:schemeClr val="dk2"/>
              </a:solidFill>
              <a:prstDash val="dash"/>
              <a:round/>
              <a:headEnd type="none" w="med" len="med"/>
              <a:tailEnd type="triangle" w="med" len="med"/>
            </a:ln>
          </p:spPr>
        </p:cxnSp>
        <p:cxnSp>
          <p:nvCxnSpPr>
            <p:cNvPr id="374" name="Google Shape;374;p46"/>
            <p:cNvCxnSpPr/>
            <p:nvPr/>
          </p:nvCxnSpPr>
          <p:spPr>
            <a:xfrm>
              <a:off x="5438125" y="3531225"/>
              <a:ext cx="989400" cy="0"/>
            </a:xfrm>
            <a:prstGeom prst="straightConnector1">
              <a:avLst/>
            </a:prstGeom>
            <a:noFill/>
            <a:ln w="19050" cap="flat" cmpd="sng">
              <a:solidFill>
                <a:schemeClr val="dk2"/>
              </a:solidFill>
              <a:prstDash val="dot"/>
              <a:round/>
              <a:headEnd type="none" w="med" len="med"/>
              <a:tailEnd type="triangle" w="med" len="med"/>
            </a:ln>
          </p:spPr>
        </p:cxnSp>
        <p:sp>
          <p:nvSpPr>
            <p:cNvPr id="375" name="Google Shape;375;p46"/>
            <p:cNvSpPr txBox="1"/>
            <p:nvPr/>
          </p:nvSpPr>
          <p:spPr>
            <a:xfrm>
              <a:off x="3866025" y="3322425"/>
              <a:ext cx="1981800" cy="41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latin typeface="Trebuchet MS"/>
                  <a:ea typeface="Trebuchet MS"/>
                  <a:cs typeface="Trebuchet MS"/>
                  <a:sym typeface="Trebuchet MS"/>
                </a:rPr>
                <a:t>3 feet</a:t>
              </a:r>
              <a:endParaRPr sz="1200">
                <a:solidFill>
                  <a:schemeClr val="dk2"/>
                </a:solidFill>
                <a:latin typeface="Trebuchet MS"/>
                <a:ea typeface="Trebuchet MS"/>
                <a:cs typeface="Trebuchet MS"/>
                <a:sym typeface="Trebuchet MS"/>
              </a:endParaRPr>
            </a:p>
          </p:txBody>
        </p:sp>
        <p:sp>
          <p:nvSpPr>
            <p:cNvPr id="376" name="Google Shape;376;p46"/>
            <p:cNvSpPr txBox="1"/>
            <p:nvPr/>
          </p:nvSpPr>
          <p:spPr>
            <a:xfrm>
              <a:off x="6013975" y="3322425"/>
              <a:ext cx="1981800" cy="41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latin typeface="Trebuchet MS"/>
                  <a:ea typeface="Trebuchet MS"/>
                  <a:cs typeface="Trebuchet MS"/>
                  <a:sym typeface="Trebuchet MS"/>
                </a:rPr>
                <a:t>6 feet</a:t>
              </a:r>
              <a:endParaRPr sz="1200">
                <a:solidFill>
                  <a:schemeClr val="dk2"/>
                </a:solidFill>
                <a:latin typeface="Trebuchet MS"/>
                <a:ea typeface="Trebuchet MS"/>
                <a:cs typeface="Trebuchet MS"/>
                <a:sym typeface="Trebuchet MS"/>
              </a:endParaRPr>
            </a:p>
          </p:txBody>
        </p:sp>
      </p:grpSp>
      <p:pic>
        <p:nvPicPr>
          <p:cNvPr id="377" name="Google Shape;377;p46" descr="The Learning Accelerator logo" title="The Learning Accelerator Logo"/>
          <p:cNvPicPr preferRelativeResize="0"/>
          <p:nvPr/>
        </p:nvPicPr>
        <p:blipFill>
          <a:blip r:embed="rId8">
            <a:alphaModFix/>
          </a:blip>
          <a:stretch>
            <a:fillRect/>
          </a:stretch>
        </p:blipFill>
        <p:spPr>
          <a:xfrm>
            <a:off x="1105023" y="4746375"/>
            <a:ext cx="825250" cy="2750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7"/>
          <p:cNvSpPr txBox="1">
            <a:spLocks noGrp="1"/>
          </p:cNvSpPr>
          <p:nvPr>
            <p:ph type="title"/>
          </p:nvPr>
        </p:nvSpPr>
        <p:spPr>
          <a:xfrm>
            <a:off x="800100" y="0"/>
            <a:ext cx="7543800" cy="100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Principles at a Glance</a:t>
            </a:r>
            <a:endParaRPr/>
          </a:p>
        </p:txBody>
      </p:sp>
      <p:sp>
        <p:nvSpPr>
          <p:cNvPr id="383" name="Google Shape;383;p47"/>
          <p:cNvSpPr txBox="1">
            <a:spLocks noGrp="1"/>
          </p:cNvSpPr>
          <p:nvPr>
            <p:ph type="body" idx="1"/>
          </p:nvPr>
        </p:nvSpPr>
        <p:spPr>
          <a:xfrm>
            <a:off x="800100" y="1057500"/>
            <a:ext cx="3016200" cy="3575100"/>
          </a:xfrm>
          <a:prstGeom prst="rect">
            <a:avLst/>
          </a:prstGeom>
        </p:spPr>
        <p:txBody>
          <a:bodyPr spcFirstLastPara="1" wrap="square" lIns="91425" tIns="137150" rIns="91425" bIns="45700" anchor="t" anchorCtr="0">
            <a:noAutofit/>
          </a:bodyPr>
          <a:lstStyle/>
          <a:p>
            <a:pPr marL="0" marR="0" lvl="0" indent="0" algn="l" rtl="0">
              <a:lnSpc>
                <a:spcPct val="115000"/>
              </a:lnSpc>
              <a:spcBef>
                <a:spcPts val="1200"/>
              </a:spcBef>
              <a:spcAft>
                <a:spcPts val="0"/>
              </a:spcAft>
              <a:buNone/>
            </a:pPr>
            <a:r>
              <a:rPr lang="en"/>
              <a:t>Based</a:t>
            </a:r>
            <a:r>
              <a:rPr lang="en">
                <a:solidFill>
                  <a:srgbClr val="434343"/>
                </a:solidFill>
                <a:latin typeface="Source Sans Pro"/>
                <a:ea typeface="Source Sans Pro"/>
                <a:cs typeface="Source Sans Pro"/>
                <a:sym typeface="Source Sans Pro"/>
              </a:rPr>
              <a:t> </a:t>
            </a:r>
            <a:r>
              <a:rPr lang="en"/>
              <a:t>on experience within the health care sector and other workplace environments, we have identified nine core public health principles</a:t>
            </a:r>
            <a:r>
              <a:rPr lang="en">
                <a:solidFill>
                  <a:srgbClr val="434343"/>
                </a:solidFill>
                <a:latin typeface="Source Sans Pro"/>
                <a:ea typeface="Source Sans Pro"/>
                <a:cs typeface="Source Sans Pro"/>
                <a:sym typeface="Source Sans Pro"/>
              </a:rPr>
              <a:t> </a:t>
            </a:r>
            <a:r>
              <a:rPr lang="en"/>
              <a:t>that Ariadne Labs endorses for reducing risk of COVID-19 infection can be grouped as follows.</a:t>
            </a:r>
            <a:endParaRPr>
              <a:solidFill>
                <a:srgbClr val="434343"/>
              </a:solidFill>
              <a:latin typeface="Source Sans Pro"/>
              <a:ea typeface="Source Sans Pro"/>
              <a:cs typeface="Source Sans Pro"/>
              <a:sym typeface="Source Sans Pro"/>
            </a:endParaRPr>
          </a:p>
          <a:p>
            <a:pPr marL="0" lvl="0" indent="0" algn="l" rtl="0">
              <a:spcBef>
                <a:spcPts val="1000"/>
              </a:spcBef>
              <a:spcAft>
                <a:spcPts val="0"/>
              </a:spcAft>
              <a:buNone/>
            </a:pPr>
            <a:endParaRPr/>
          </a:p>
        </p:txBody>
      </p:sp>
      <p:pic>
        <p:nvPicPr>
          <p:cNvPr id="384" name="Google Shape;384;p47" descr="The Learning Accelerator logo" title="The Learning Accelerator Logo"/>
          <p:cNvPicPr preferRelativeResize="0"/>
          <p:nvPr/>
        </p:nvPicPr>
        <p:blipFill>
          <a:blip r:embed="rId3">
            <a:alphaModFix/>
          </a:blip>
          <a:stretch>
            <a:fillRect/>
          </a:stretch>
        </p:blipFill>
        <p:spPr>
          <a:xfrm>
            <a:off x="1105023" y="4746375"/>
            <a:ext cx="825250" cy="275091"/>
          </a:xfrm>
          <a:prstGeom prst="rect">
            <a:avLst/>
          </a:prstGeom>
          <a:noFill/>
          <a:ln>
            <a:noFill/>
          </a:ln>
        </p:spPr>
      </p:pic>
      <p:pic>
        <p:nvPicPr>
          <p:cNvPr id="385" name="Google Shape;385;p47"/>
          <p:cNvPicPr preferRelativeResize="0"/>
          <p:nvPr/>
        </p:nvPicPr>
        <p:blipFill>
          <a:blip r:embed="rId4">
            <a:alphaModFix/>
          </a:blip>
          <a:stretch>
            <a:fillRect/>
          </a:stretch>
        </p:blipFill>
        <p:spPr>
          <a:xfrm>
            <a:off x="3901100" y="70782"/>
            <a:ext cx="5167599" cy="498603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riadne Labs Colors">
      <a:dk1>
        <a:srgbClr val="5C5C5C"/>
      </a:dk1>
      <a:lt1>
        <a:srgbClr val="FFFFFF"/>
      </a:lt1>
      <a:dk2>
        <a:srgbClr val="000000"/>
      </a:dk2>
      <a:lt2>
        <a:srgbClr val="93999E"/>
      </a:lt2>
      <a:accent1>
        <a:srgbClr val="FBB040"/>
      </a:accent1>
      <a:accent2>
        <a:srgbClr val="00ADC5"/>
      </a:accent2>
      <a:accent3>
        <a:srgbClr val="92236F"/>
      </a:accent3>
      <a:accent4>
        <a:srgbClr val="FFC03B"/>
      </a:accent4>
      <a:accent5>
        <a:srgbClr val="008679"/>
      </a:accent5>
      <a:accent6>
        <a:srgbClr val="F47521"/>
      </a:accent6>
      <a:hlink>
        <a:srgbClr val="11607A"/>
      </a:hlink>
      <a:folHlink>
        <a:srgbClr val="1160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riadne Labs Colors">
      <a:dk1>
        <a:srgbClr val="5C5C5C"/>
      </a:dk1>
      <a:lt1>
        <a:srgbClr val="FFFFFF"/>
      </a:lt1>
      <a:dk2>
        <a:srgbClr val="000000"/>
      </a:dk2>
      <a:lt2>
        <a:srgbClr val="93999E"/>
      </a:lt2>
      <a:accent1>
        <a:srgbClr val="FBB040"/>
      </a:accent1>
      <a:accent2>
        <a:srgbClr val="00ADC5"/>
      </a:accent2>
      <a:accent3>
        <a:srgbClr val="92236F"/>
      </a:accent3>
      <a:accent4>
        <a:srgbClr val="FFC03B"/>
      </a:accent4>
      <a:accent5>
        <a:srgbClr val="008679"/>
      </a:accent5>
      <a:accent6>
        <a:srgbClr val="F47521"/>
      </a:accent6>
      <a:hlink>
        <a:srgbClr val="11607A"/>
      </a:hlink>
      <a:folHlink>
        <a:srgbClr val="1160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5631</Words>
  <Application>Microsoft Macintosh PowerPoint</Application>
  <PresentationFormat>On-screen Show (16:9)</PresentationFormat>
  <Paragraphs>294</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Noto Sans Symbols</vt:lpstr>
      <vt:lpstr>Trebuchet MS</vt:lpstr>
      <vt:lpstr>Caveat</vt:lpstr>
      <vt:lpstr>Source Sans Pro</vt:lpstr>
      <vt:lpstr>Office Theme</vt:lpstr>
      <vt:lpstr>Office Theme</vt:lpstr>
      <vt:lpstr>Public Health Principles for  School Reopening</vt:lpstr>
      <vt:lpstr>Why Do We Talk about Principles?</vt:lpstr>
      <vt:lpstr>PowerPoint Presentation</vt:lpstr>
      <vt:lpstr>The Principles Behind the Principles</vt:lpstr>
      <vt:lpstr>Parabola Project’s stance on four key areas </vt:lpstr>
      <vt:lpstr>We believe everyone inside a school setting should be required to wear a mask/face covering, including K-1 students. </vt:lpstr>
      <vt:lpstr>We believe face shields should not replace masks/face coverings and barriers should not be used as a substitute for physical distancing. </vt:lpstr>
      <vt:lpstr>We believe that a minimum of 6 feet should be the goal in all settings and situations. </vt:lpstr>
      <vt:lpstr>Principles at a Glance</vt:lpstr>
      <vt:lpstr> On Each Slide You Will Find</vt:lpstr>
      <vt:lpstr>Leadership and Culture Promote a leadership approach and culture around health that builds trust between leaders and the school community, makes agile data-driven decisions, takes a global view of health/education risks, and emphasizes resilience.</vt:lpstr>
      <vt:lpstr>Risk Stratification and Prevention Regular individual and family COVID-19 risk assessment to determine who can participate in in-person learning, facilitate access to key vaccines, and promote immune system strengthening practices. </vt:lpstr>
      <vt:lpstr>Testing and Tracing Coordinate with local public health systems for school closures,  for testing and quarantine of individuals with COVID-19 and for establishing  protocols for public health system contact tracing for school community members who test positive for COVID-19.</vt:lpstr>
      <vt:lpstr>Screening and Triage Screen for symptoms of COVID-19 daily, stay home if any symptoms are present, and create space within the school for children and staff to isolate before going home if they develop symptoms during the school day.</vt:lpstr>
      <vt:lpstr>Space Layout and Air Quality Assess design and configuration of the school building and other spaces for adequate airflow, ventilation, and safer movement of people within and between spaces.</vt:lpstr>
      <vt:lpstr>Cohorting and Scheduling Group limited numbers of students and staff, keep the same individuals together in each group, and limit inter-group contact to reduce the number of individuals exposed to each other.</vt:lpstr>
      <vt:lpstr>Masks and PPE Require all children and staff to wear a cloth or medical mask at all times and make appropriate personal protective equipment (PPE) available for nurses and individuals assessing or treating a suspected case.</vt:lpstr>
      <vt:lpstr>Hygiene (Personal and Space) Clean hands (via hand-washing, sanitizing), clean and wipe down surfaces, and conduct deep cleaning of building spaces to reduce exposure to COVID-19 droplets.</vt:lpstr>
      <vt:lpstr>Density and Distance Limit the number of people in enclosed spaces and allow distance between people to reduce exposure to COVID-19 droplets.</vt:lpstr>
      <vt:lpstr>More resources from the Parabola Project</vt:lpstr>
      <vt:lpstr>Appendix</vt:lpstr>
      <vt:lpstr>Public Health Principle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Principles for  School Reopening</dc:title>
  <cp:lastModifiedBy>Hirsch, Linda</cp:lastModifiedBy>
  <cp:revision>1</cp:revision>
  <dcterms:modified xsi:type="dcterms:W3CDTF">2020-07-28T13:48:55Z</dcterms:modified>
</cp:coreProperties>
</file>